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98"/>
  </p:notesMasterIdLst>
  <p:sldIdLst>
    <p:sldId id="416" r:id="rId3"/>
    <p:sldId id="417" r:id="rId4"/>
    <p:sldId id="418" r:id="rId5"/>
    <p:sldId id="419" r:id="rId6"/>
    <p:sldId id="420" r:id="rId7"/>
    <p:sldId id="421" r:id="rId8"/>
    <p:sldId id="422" r:id="rId9"/>
    <p:sldId id="423" r:id="rId10"/>
    <p:sldId id="424" r:id="rId11"/>
    <p:sldId id="425" r:id="rId12"/>
    <p:sldId id="426" r:id="rId13"/>
    <p:sldId id="427" r:id="rId14"/>
    <p:sldId id="428" r:id="rId15"/>
    <p:sldId id="429" r:id="rId16"/>
    <p:sldId id="430" r:id="rId17"/>
    <p:sldId id="431" r:id="rId18"/>
    <p:sldId id="432" r:id="rId19"/>
    <p:sldId id="433" r:id="rId20"/>
    <p:sldId id="434" r:id="rId21"/>
    <p:sldId id="438" r:id="rId22"/>
    <p:sldId id="257" r:id="rId23"/>
    <p:sldId id="292" r:id="rId24"/>
    <p:sldId id="293" r:id="rId25"/>
    <p:sldId id="258" r:id="rId26"/>
    <p:sldId id="301" r:id="rId27"/>
    <p:sldId id="305" r:id="rId28"/>
    <p:sldId id="311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6" r:id="rId38"/>
    <p:sldId id="327" r:id="rId39"/>
    <p:sldId id="333" r:id="rId40"/>
    <p:sldId id="341" r:id="rId41"/>
    <p:sldId id="342" r:id="rId42"/>
    <p:sldId id="343" r:id="rId43"/>
    <p:sldId id="361" r:id="rId44"/>
    <p:sldId id="362" r:id="rId45"/>
    <p:sldId id="363" r:id="rId46"/>
    <p:sldId id="365" r:id="rId47"/>
    <p:sldId id="366" r:id="rId48"/>
    <p:sldId id="369" r:id="rId49"/>
    <p:sldId id="370" r:id="rId50"/>
    <p:sldId id="372" r:id="rId51"/>
    <p:sldId id="373" r:id="rId52"/>
    <p:sldId id="374" r:id="rId53"/>
    <p:sldId id="375" r:id="rId54"/>
    <p:sldId id="376" r:id="rId55"/>
    <p:sldId id="377" r:id="rId56"/>
    <p:sldId id="378" r:id="rId57"/>
    <p:sldId id="379" r:id="rId58"/>
    <p:sldId id="380" r:id="rId59"/>
    <p:sldId id="465" r:id="rId60"/>
    <p:sldId id="466" r:id="rId61"/>
    <p:sldId id="381" r:id="rId62"/>
    <p:sldId id="382" r:id="rId63"/>
    <p:sldId id="383" r:id="rId64"/>
    <p:sldId id="384" r:id="rId65"/>
    <p:sldId id="467" r:id="rId66"/>
    <p:sldId id="385" r:id="rId67"/>
    <p:sldId id="386" r:id="rId68"/>
    <p:sldId id="468" r:id="rId69"/>
    <p:sldId id="469" r:id="rId70"/>
    <p:sldId id="389" r:id="rId71"/>
    <p:sldId id="391" r:id="rId72"/>
    <p:sldId id="441" r:id="rId73"/>
    <p:sldId id="443" r:id="rId74"/>
    <p:sldId id="444" r:id="rId75"/>
    <p:sldId id="445" r:id="rId76"/>
    <p:sldId id="446" r:id="rId77"/>
    <p:sldId id="447" r:id="rId78"/>
    <p:sldId id="448" r:id="rId79"/>
    <p:sldId id="451" r:id="rId80"/>
    <p:sldId id="452" r:id="rId81"/>
    <p:sldId id="453" r:id="rId82"/>
    <p:sldId id="454" r:id="rId83"/>
    <p:sldId id="455" r:id="rId84"/>
    <p:sldId id="456" r:id="rId85"/>
    <p:sldId id="457" r:id="rId86"/>
    <p:sldId id="458" r:id="rId87"/>
    <p:sldId id="459" r:id="rId88"/>
    <p:sldId id="461" r:id="rId89"/>
    <p:sldId id="462" r:id="rId90"/>
    <p:sldId id="463" r:id="rId91"/>
    <p:sldId id="464" r:id="rId92"/>
    <p:sldId id="472" r:id="rId93"/>
    <p:sldId id="473" r:id="rId94"/>
    <p:sldId id="474" r:id="rId95"/>
    <p:sldId id="476" r:id="rId96"/>
    <p:sldId id="470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0080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779" autoAdjust="0"/>
  </p:normalViewPr>
  <p:slideViewPr>
    <p:cSldViewPr>
      <p:cViewPr varScale="1">
        <p:scale>
          <a:sx n="91" d="100"/>
          <a:sy n="91" d="100"/>
        </p:scale>
        <p:origin x="2022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6" d="100"/>
          <a:sy n="96" d="100"/>
        </p:scale>
        <p:origin x="-2670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CFD05-D21A-4FF0-8D9C-C9AFC736284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E5947-F2B6-4FA8-AAA3-E5F112E086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76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6681F50-1017-4B37-9432-5A62D21A8ED0}" type="slidenum">
              <a:rPr 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>
              <a:latin typeface="Arial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</a:t>
            </a:r>
            <a:r>
              <a:rPr lang="en-US" baseline="0" dirty="0"/>
              <a:t> influences Goers only until 20</a:t>
            </a:r>
          </a:p>
          <a:p>
            <a:endParaRPr lang="en-US" baseline="0" dirty="0"/>
          </a:p>
          <a:p>
            <a:r>
              <a:rPr lang="en-US" baseline="0" dirty="0"/>
              <a:t>After you turn 20, your age does not influence your religious participation.</a:t>
            </a:r>
          </a:p>
          <a:p>
            <a:endParaRPr lang="en-US" baseline="0" dirty="0"/>
          </a:p>
          <a:p>
            <a:r>
              <a:rPr lang="en-US" baseline="0" dirty="0"/>
              <a:t>What does this mean? It means that if I were to pick up at random a person from this population, the younger he is, the more religiously active I expect him to be. But only below 20. After 20 years, AGE is a ineffective predictor or religious involvement. </a:t>
            </a:r>
          </a:p>
          <a:p>
            <a:endParaRPr lang="en-US" baseline="0" dirty="0"/>
          </a:p>
          <a:p>
            <a:r>
              <a:rPr lang="en-US" baseline="0" dirty="0"/>
              <a:t>As the age </a:t>
            </a:r>
            <a:r>
              <a:rPr lang="en-US" baseline="0" dirty="0" err="1"/>
              <a:t>differnce</a:t>
            </a:r>
            <a:r>
              <a:rPr lang="en-US" baseline="0" dirty="0"/>
              <a:t> shifts along the continuum, it becomes less meaningful for religious involvement.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B7E0F-3195-49B4-A58D-28371697F541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89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</a:t>
            </a:r>
            <a:r>
              <a:rPr lang="en-US" baseline="0" dirty="0"/>
              <a:t> influences Goers only until 20</a:t>
            </a:r>
          </a:p>
          <a:p>
            <a:endParaRPr lang="en-US" baseline="0" dirty="0"/>
          </a:p>
          <a:p>
            <a:r>
              <a:rPr lang="en-US" baseline="0" dirty="0"/>
              <a:t>After you turn 20, your age does not influence your religious participation.</a:t>
            </a:r>
          </a:p>
          <a:p>
            <a:endParaRPr lang="en-US" baseline="0" dirty="0"/>
          </a:p>
          <a:p>
            <a:r>
              <a:rPr lang="en-US" baseline="0" dirty="0"/>
              <a:t>What does this mean? It means that if I were to pick up at random a person from this population, the younger he is, the more religiously active I expect him to be. But only below 20. After 20 years, AGE is a ineffective predictor or religious involvement.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B7E0F-3195-49B4-A58D-28371697F541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89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</a:t>
            </a:r>
            <a:r>
              <a:rPr lang="en-US" baseline="0" dirty="0"/>
              <a:t> influences Goers only until 20</a:t>
            </a:r>
          </a:p>
          <a:p>
            <a:endParaRPr lang="en-US" baseline="0" dirty="0"/>
          </a:p>
          <a:p>
            <a:r>
              <a:rPr lang="en-US" baseline="0" dirty="0"/>
              <a:t>After you turn 20, your age does not influence your religious participation.</a:t>
            </a:r>
          </a:p>
          <a:p>
            <a:endParaRPr lang="en-US" baseline="0" dirty="0"/>
          </a:p>
          <a:p>
            <a:r>
              <a:rPr lang="en-US" baseline="0" dirty="0"/>
              <a:t>What does this mean? It means that if I were to pick up at random a person from this population, the younger he is, the more religiously active I expect him to be. But only below 20. After 20 years, AGE is a ineffective predictor or religious involvement.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B7E0F-3195-49B4-A58D-28371697F541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89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27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Only two categories. If there are three categories – number of transmission parameters will increase to accommodate the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15C349-C2A0-46C8-A029-16D490E2186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those were GOERS, let’s see how other categories vary on 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IRREGULARS, unlike  GOERS are not sensitive to AGE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Within the five-year slice of the population, the prevalence of IRREGULARS does not vary much with AGE.</a:t>
            </a:r>
          </a:p>
          <a:p>
            <a:endParaRPr lang="en-US" dirty="0"/>
          </a:p>
          <a:p>
            <a:r>
              <a:rPr lang="en-US" dirty="0"/>
              <a:t>MEANING:  If we choose a member of population, the chances that he is a IRREGUAR stay the same regardless of subject’s age. </a:t>
            </a:r>
          </a:p>
          <a:p>
            <a:endParaRPr lang="en-US" dirty="0"/>
          </a:p>
          <a:p>
            <a:r>
              <a:rPr lang="en-US" dirty="0"/>
              <a:t>But you can see a </a:t>
            </a:r>
            <a:r>
              <a:rPr lang="en-US"/>
              <a:t>“bump” 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IRREGULARS, unlike  GOERS are not sensitive to AGE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Within the five-year slice of the population, the prevalence of IRREGULARS does not vary much with AGE.</a:t>
            </a:r>
          </a:p>
          <a:p>
            <a:endParaRPr lang="en-US" dirty="0"/>
          </a:p>
          <a:p>
            <a:r>
              <a:rPr lang="en-US" dirty="0"/>
              <a:t>MEANING:  If we choose a member of population, the chances that he is a IRREGUAR stay the same regardless of subject’s age. </a:t>
            </a:r>
          </a:p>
          <a:p>
            <a:endParaRPr lang="en-US" dirty="0"/>
          </a:p>
          <a:p>
            <a:r>
              <a:rPr lang="en-US" dirty="0"/>
              <a:t>But you can see a </a:t>
            </a:r>
            <a:r>
              <a:rPr lang="en-US"/>
              <a:t>“bump” 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Now, let’s begin our return to the EMOSA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Five-year</a:t>
            </a:r>
            <a:r>
              <a:rPr lang="en-US" baseline="0" dirty="0"/>
              <a:t> slice of population</a:t>
            </a:r>
          </a:p>
          <a:p>
            <a:endParaRPr lang="en-US" baseline="0" dirty="0"/>
          </a:p>
          <a:p>
            <a:r>
              <a:rPr lang="en-US" baseline="0" dirty="0"/>
              <a:t>So, first let’s talk about the structure of our new data, and later we will see how they relate to our EMOSA 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802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EMOSA converged when diffusion model was applied.  The estimated parameters are shown. But what is the meaning of these parameters under Diffusion Model?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</a:t>
            </a:r>
            <a:r>
              <a:rPr lang="en-US" baseline="0" dirty="0"/>
              <a:t> year 42% of Goers will become Irregulars</a:t>
            </a:r>
          </a:p>
          <a:p>
            <a:r>
              <a:rPr lang="en-US" baseline="0" dirty="0"/>
              <a:t>The probability that a randomly selected  Goer will become Irregular next year.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Percentage of Irregulars that make the transition into Nongoers every year.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that a Goer</a:t>
            </a:r>
            <a:r>
              <a:rPr lang="en-US" baseline="0" dirty="0"/>
              <a:t> will become a </a:t>
            </a:r>
            <a:r>
              <a:rPr lang="en-US" baseline="0" dirty="0" err="1"/>
              <a:t>Nongoer</a:t>
            </a:r>
            <a:r>
              <a:rPr lang="en-US" baseline="0" dirty="0"/>
              <a:t> next year</a:t>
            </a:r>
          </a:p>
          <a:p>
            <a:endParaRPr lang="en-US" baseline="0" dirty="0"/>
          </a:p>
          <a:p>
            <a:r>
              <a:rPr lang="en-US" baseline="0" dirty="0" err="1"/>
              <a:t>Outro</a:t>
            </a:r>
            <a:r>
              <a:rPr lang="en-US" baseline="0" dirty="0"/>
              <a:t>: So far, EMOSA worked only on Aggregate level, never had access to the data of actual transitions among categories, although it estimates the behavior of these transitions by Model parameters.</a:t>
            </a:r>
          </a:p>
          <a:p>
            <a:endParaRPr lang="en-US" baseline="0" dirty="0"/>
          </a:p>
          <a:p>
            <a:r>
              <a:rPr lang="en-US" dirty="0"/>
              <a:t>EMOSA so far – aggregate level only</a:t>
            </a:r>
          </a:p>
          <a:p>
            <a:r>
              <a:rPr lang="en-US" dirty="0"/>
              <a:t>Do predictions hold in empirical data?</a:t>
            </a:r>
          </a:p>
          <a:p>
            <a:r>
              <a:rPr lang="en-US" dirty="0"/>
              <a:t>NLSY data provides transitions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Now we have the chance to compare how well EMOSA estimates the characteristics of these transitions to the empirical data.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Fitting</a:t>
            </a:r>
            <a:r>
              <a:rPr lang="en-US" baseline="0" dirty="0"/>
              <a:t> General Diffusion Model to the data yielded the following parameter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13C712-25D7-441E-B705-559932AD01A5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8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Goers – church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least every Sunday, perhaps involved in choir or some other church activity, not necessarily zealously religious, socially oriented towards church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Irregulars – church every other Sunday ( struggling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christian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or maintaining nominal involvement with the church. Spectrum: from regularly skipping church to occasionally going to church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Non-goers – atheists, cultural Christians ( Easter, Christmas).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80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see that the prevalence of behaviors</a:t>
            </a:r>
            <a:r>
              <a:rPr lang="en-US" baseline="0" dirty="0"/>
              <a:t> changed substantially.</a:t>
            </a:r>
          </a:p>
          <a:p>
            <a:r>
              <a:rPr lang="en-US" baseline="0" dirty="0"/>
              <a:t>This is the aggregate data we normally see in EMOSA modeling. It does not count ACTUAL transitions from one category to another.</a:t>
            </a:r>
          </a:p>
          <a:p>
            <a:r>
              <a:rPr lang="en-US" baseline="0" dirty="0"/>
              <a:t>This could be an effect of AGE or TIME or INTERACTION of both.</a:t>
            </a:r>
          </a:p>
          <a:p>
            <a:r>
              <a:rPr lang="en-US" baseline="0" dirty="0"/>
              <a:t>Now that we got a big picture of what happened to religiosity over TIME and AGE, let’s look at individual behaviors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41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let’s look a closer look at Goers.</a:t>
            </a:r>
          </a:p>
          <a:p>
            <a:endParaRPr lang="en-US" dirty="0"/>
          </a:p>
          <a:p>
            <a:r>
              <a:rPr lang="en-US" dirty="0"/>
              <a:t>Remember that we have a five-year slice of the population.</a:t>
            </a:r>
          </a:p>
          <a:p>
            <a:endParaRPr lang="en-US" dirty="0"/>
          </a:p>
          <a:p>
            <a:r>
              <a:rPr lang="en-US" dirty="0"/>
              <a:t>.29 is a average score across the FIVE cohorts </a:t>
            </a:r>
          </a:p>
          <a:p>
            <a:endParaRPr lang="en-US" dirty="0"/>
          </a:p>
          <a:p>
            <a:r>
              <a:rPr lang="en-US" dirty="0"/>
              <a:t>We are missing a lot of information if we don’t account for 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27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prevalence in each of the cohorts is shown by a purple dot, whereas  the green dot represents the prevalence for the entire population without regards to 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B7E0F-3195-49B4-A58D-28371697F541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97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Nine years later In 2008, the AGE difference remained the same (same people!), but now </a:t>
            </a:r>
          </a:p>
          <a:p>
            <a:endParaRPr lang="en-US" dirty="0"/>
          </a:p>
          <a:p>
            <a:r>
              <a:rPr lang="en-US" dirty="0"/>
              <a:t>So even though the absolute number of years in AGE difference did not change, the location on the AGE continuum did.</a:t>
            </a:r>
          </a:p>
          <a:p>
            <a:endParaRPr lang="en-US" dirty="0"/>
          </a:p>
          <a:p>
            <a:r>
              <a:rPr lang="en-US" dirty="0"/>
              <a:t>As you would expect, a 5 year difference between 16 and 20 </a:t>
            </a:r>
            <a:r>
              <a:rPr lang="en-US" dirty="0" err="1"/>
              <a:t>yearolds</a:t>
            </a:r>
            <a:r>
              <a:rPr lang="en-US" dirty="0"/>
              <a:t> is bigger than a 5 year difference between 24 and 28 </a:t>
            </a:r>
            <a:r>
              <a:rPr lang="en-US" dirty="0" err="1"/>
              <a:t>yearolds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Conclusion: As people</a:t>
            </a:r>
            <a:r>
              <a:rPr lang="en-US" baseline="0" dirty="0"/>
              <a:t> matured, age predicts/influences religious involvement less.</a:t>
            </a:r>
          </a:p>
          <a:p>
            <a:r>
              <a:rPr lang="en-US" dirty="0"/>
              <a:t>                    - age groups become more homogenous</a:t>
            </a:r>
          </a:p>
          <a:p>
            <a:endParaRPr lang="en-US" dirty="0"/>
          </a:p>
          <a:p>
            <a:r>
              <a:rPr lang="en-US" dirty="0"/>
              <a:t>This is especially obvious when we trace the change in prevalence for each cohort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B7E0F-3195-49B4-A58D-28371697F54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2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4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7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31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834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2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02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7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3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54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55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23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9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-152400" y="2057400"/>
            <a:ext cx="9144000" cy="1752600"/>
          </a:xfrm>
        </p:spPr>
        <p:txBody>
          <a:bodyPr>
            <a:normAutofit fontScale="47500" lnSpcReduction="20000"/>
          </a:bodyPr>
          <a:lstStyle/>
          <a:p>
            <a:pPr marR="0" algn="ctr" eaLnBrk="1" hangingPunct="1">
              <a:lnSpc>
                <a:spcPct val="80000"/>
              </a:lnSpc>
              <a:defRPr/>
            </a:pPr>
            <a:r>
              <a:rPr lang="en-US" sz="4000" dirty="0"/>
              <a:t>Epidemic Modeling of the Onset of </a:t>
            </a:r>
          </a:p>
          <a:p>
            <a:pPr marR="0" algn="ctr" eaLnBrk="1" hangingPunct="1">
              <a:lnSpc>
                <a:spcPct val="80000"/>
              </a:lnSpc>
              <a:defRPr/>
            </a:pPr>
            <a:r>
              <a:rPr lang="en-US" sz="4000" dirty="0"/>
              <a:t>Social Activities (EMOSA Models):</a:t>
            </a:r>
          </a:p>
          <a:p>
            <a:pPr marR="0" algn="ctr" eaLnBrk="1" hangingPunct="1">
              <a:lnSpc>
                <a:spcPct val="80000"/>
              </a:lnSpc>
              <a:defRPr/>
            </a:pPr>
            <a:r>
              <a:rPr lang="en-US" sz="4000" dirty="0"/>
              <a:t>  Applications to Adolescent </a:t>
            </a:r>
          </a:p>
          <a:p>
            <a:pPr marR="0" algn="ctr" eaLnBrk="1" hangingPunct="1">
              <a:lnSpc>
                <a:spcPct val="80000"/>
              </a:lnSpc>
              <a:defRPr/>
            </a:pPr>
            <a:r>
              <a:rPr lang="en-US" sz="4000" dirty="0"/>
              <a:t>Religious Involvement</a:t>
            </a:r>
          </a:p>
          <a:p>
            <a:pPr marR="0" algn="ctr" eaLnBrk="1" hangingPunct="1">
              <a:lnSpc>
                <a:spcPct val="80000"/>
              </a:lnSpc>
              <a:defRPr/>
            </a:pPr>
            <a:endParaRPr lang="en-US" sz="4000" dirty="0"/>
          </a:p>
          <a:p>
            <a:pPr marR="0" algn="ctr" eaLnBrk="1" hangingPunct="1">
              <a:lnSpc>
                <a:spcPct val="80000"/>
              </a:lnSpc>
              <a:defRPr/>
            </a:pPr>
            <a:r>
              <a:rPr lang="en-US" sz="4000" dirty="0"/>
              <a:t>Joe Rodgers </a:t>
            </a:r>
            <a:r>
              <a:rPr lang="en-US" sz="4000"/>
              <a:t>&amp; Andriy </a:t>
            </a:r>
            <a:r>
              <a:rPr lang="en-US" sz="4000" dirty="0"/>
              <a:t>Koval</a:t>
            </a:r>
          </a:p>
          <a:p>
            <a:pPr marR="0" algn="ctr" eaLnBrk="1" hangingPunct="1">
              <a:lnSpc>
                <a:spcPct val="80000"/>
              </a:lnSpc>
              <a:defRPr/>
            </a:pPr>
            <a:r>
              <a:rPr lang="en-US" sz="4000" dirty="0"/>
              <a:t>Lunch Bunch, March 11, 2011</a:t>
            </a:r>
          </a:p>
          <a:p>
            <a:pPr marR="0" eaLnBrk="1" hangingPunct="1">
              <a:lnSpc>
                <a:spcPct val="80000"/>
              </a:lnSpc>
              <a:defRPr/>
            </a:pP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7" descr="1989_prev_curves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447800"/>
            <a:ext cx="5562600" cy="2971800"/>
          </a:xfrm>
          <a:noFill/>
        </p:spPr>
      </p:pic>
      <p:pic>
        <p:nvPicPr>
          <p:cNvPr id="17411" name="Picture 9" descr="1989_estimates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800600" y="3581400"/>
            <a:ext cx="4038600" cy="3012331"/>
          </a:xfrm>
          <a:noFill/>
        </p:spPr>
      </p:pic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685800"/>
            <a:ext cx="8229600" cy="990600"/>
          </a:xfrm>
        </p:spPr>
        <p:txBody>
          <a:bodyPr/>
          <a:lstStyle/>
          <a:p>
            <a:pPr eaLnBrk="1" hangingPunct="1"/>
            <a:r>
              <a:rPr lang="en-US" sz="2800" dirty="0"/>
              <a:t>Fitting the first EMOSA Model to the ADSEX data from NC &amp; FL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8229600" cy="1139825"/>
          </a:xfrm>
        </p:spPr>
        <p:txBody>
          <a:bodyPr/>
          <a:lstStyle/>
          <a:p>
            <a:pPr eaLnBrk="1" hangingPunct="1"/>
            <a:r>
              <a:rPr lang="en-US"/>
              <a:t>Important findings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0" y="2286000"/>
            <a:ext cx="9296400" cy="5257800"/>
          </a:xfrm>
        </p:spPr>
        <p:txBody>
          <a:bodyPr/>
          <a:lstStyle/>
          <a:p>
            <a:pPr eaLnBrk="1" hangingPunct="1"/>
            <a:r>
              <a:rPr lang="en-US"/>
              <a:t>Black/White differences in sexual behavior prevalences can be fully accounted for by pubertal development</a:t>
            </a:r>
          </a:p>
          <a:p>
            <a:pPr eaLnBrk="1" hangingPunct="1"/>
            <a:r>
              <a:rPr lang="en-US"/>
              <a:t>Transition probabilities are typically interpretable -- higher for females-converting-males than vice versa, relatively low non-epidemic transition</a:t>
            </a:r>
          </a:p>
          <a:p>
            <a:pPr eaLnBrk="1" hangingPunct="1"/>
            <a:r>
              <a:rPr lang="en-US"/>
              <a:t>Approximately constant probability of pregnancy across age -- contraceptive effectiveness and coital frequency compensatory?</a:t>
            </a:r>
          </a:p>
          <a:p>
            <a:pPr eaLnBrk="1" hangingPunct="1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33400"/>
            <a:ext cx="8991600" cy="1143000"/>
          </a:xfrm>
        </p:spPr>
        <p:txBody>
          <a:bodyPr/>
          <a:lstStyle/>
          <a:p>
            <a:pPr eaLnBrk="1" hangingPunct="1"/>
            <a:r>
              <a:rPr lang="en-US" sz="4000"/>
              <a:t>EMOSA Smoking and Drinking Models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These work the same basic way that the sexuality models work, except that they’re single-sex models</a:t>
            </a:r>
          </a:p>
          <a:p>
            <a:pPr eaLnBrk="1" hangingPunct="1"/>
            <a:r>
              <a:rPr lang="en-US"/>
              <a:t>Same types of filters, mixing adjustments, etc.</a:t>
            </a:r>
          </a:p>
          <a:p>
            <a:pPr eaLnBrk="1" hangingPunct="1"/>
            <a:r>
              <a:rPr lang="en-US"/>
              <a:t>More focus on developmental stage models</a:t>
            </a:r>
          </a:p>
          <a:p>
            <a:pPr eaLnBrk="1" hangingPunct="1"/>
            <a:r>
              <a:rPr lang="en-US" u="sng"/>
              <a:t>Social congation</a:t>
            </a:r>
            <a:r>
              <a:rPr lang="en-US"/>
              <a:t> versus </a:t>
            </a:r>
            <a:r>
              <a:rPr lang="en-US" u="sng"/>
              <a:t>General diffusion</a:t>
            </a:r>
            <a:r>
              <a:rPr lang="en-US"/>
              <a:t> becomes important in the smoking/drinking models</a:t>
            </a:r>
            <a:endParaRPr lang="en-US" u="sn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5715000"/>
          </a:xfrm>
        </p:spPr>
        <p:txBody>
          <a:bodyPr>
            <a:normAutofit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Social contagion – social influence is passed from person to person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General diffusion – social influence is exerted through broader communication channels, like media, advertizing, literature, etc.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These two processes are similar, but have tremendously different policy implications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E.g., consider the delivery of a pregnancy reduction campaign to inner-city adolescent girls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Social contagion implies intervene at the friendship/dyad level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General diffusion implies use an ad campaign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/>
              <a:t>These two processes can be distinguished within our mathematical models</a:t>
            </a:r>
          </a:p>
          <a:p>
            <a:pPr eaLnBrk="1" hangingPunct="1"/>
            <a:r>
              <a:rPr lang="en-US"/>
              <a:t>Specifically, the shape of the prevalence curve is indicative of which process is at work </a:t>
            </a:r>
          </a:p>
          <a:p>
            <a:pPr lvl="1" eaLnBrk="1" hangingPunct="1"/>
            <a:r>
              <a:rPr lang="en-US"/>
              <a:t>S-shaped curve – social contagion</a:t>
            </a:r>
          </a:p>
          <a:p>
            <a:pPr lvl="1" eaLnBrk="1" hangingPunct="1"/>
            <a:r>
              <a:rPr lang="en-US"/>
              <a:t>Negatively accelerated exponential – general diffusion</a:t>
            </a:r>
          </a:p>
          <a:p>
            <a:pPr eaLnBrk="1" hangingPunct="1"/>
            <a:r>
              <a:rPr lang="en-US"/>
              <a:t>Here are some graphical portrayals to illusrate, including some real data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650875" y="873125"/>
          <a:ext cx="7443788" cy="594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4829167" imgH="3838590" progId="Excel.Sheet.8">
                  <p:embed/>
                </p:oleObj>
              </mc:Choice>
              <mc:Fallback>
                <p:oleObj name="Chart" r:id="rId2" imgW="4829167" imgH="383859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875" y="873125"/>
                        <a:ext cx="7443788" cy="594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066800" y="1589088"/>
          <a:ext cx="6705600" cy="526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4800608" imgH="3771782" progId="Excel.Sheet.8">
                  <p:embed/>
                </p:oleObj>
              </mc:Choice>
              <mc:Fallback>
                <p:oleObj name="Chart" r:id="rId2" imgW="4800608" imgH="3771782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589088"/>
                        <a:ext cx="6705600" cy="526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742950"/>
          </a:xfrm>
        </p:spPr>
        <p:txBody>
          <a:bodyPr/>
          <a:lstStyle/>
          <a:p>
            <a:pPr eaLnBrk="1" hangingPunct="1"/>
            <a:r>
              <a:rPr lang="en-US" sz="3200"/>
              <a:t>From Rodgers, Rowe, &amp; Buster (1998)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819150"/>
          </a:xfrm>
        </p:spPr>
        <p:txBody>
          <a:bodyPr/>
          <a:lstStyle/>
          <a:p>
            <a:pPr eaLnBrk="1" hangingPunct="1"/>
            <a:r>
              <a:rPr lang="en-US" sz="3200"/>
              <a:t>From Rodgers &amp; Johnson (2007)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685800" y="1905000"/>
          <a:ext cx="7467600" cy="454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6334166" imgH="3857621" progId="Excel.Sheet.8">
                  <p:embed/>
                </p:oleObj>
              </mc:Choice>
              <mc:Fallback>
                <p:oleObj name="Chart" r:id="rId2" imgW="6334166" imgH="3857621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905000"/>
                        <a:ext cx="7467600" cy="454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/>
              <a:t>Work by David Rowe (Rowe et al, 1994) showed that </a:t>
            </a:r>
            <a:r>
              <a:rPr lang="en-US" u="sng"/>
              <a:t>onset </a:t>
            </a:r>
            <a:r>
              <a:rPr lang="en-US"/>
              <a:t>of smoking is all about social contagion</a:t>
            </a:r>
          </a:p>
          <a:p>
            <a:pPr eaLnBrk="1" hangingPunct="1"/>
            <a:r>
              <a:rPr lang="en-US"/>
              <a:t>But </a:t>
            </a:r>
            <a:r>
              <a:rPr lang="en-US" u="sng"/>
              <a:t>transition to regular smoking</a:t>
            </a:r>
            <a:r>
              <a:rPr lang="en-US"/>
              <a:t> is all about general diffusion</a:t>
            </a:r>
          </a:p>
          <a:p>
            <a:pPr eaLnBrk="1" hangingPunct="1"/>
            <a:r>
              <a:rPr lang="en-US"/>
              <a:t>In other words, kids start smoking because their friends encourage them to;  they continue smoking because of the presence of a “smoking culture” in their families, on tv, in magazines, etc.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/>
              <a:t>EMOSA Religious Involvement Model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In this new application, we posit the same type of social contagion – i.e., a social influence process that passes from person to person – as a potential for influencing religious behavior upon entry into college</a:t>
            </a:r>
          </a:p>
          <a:p>
            <a:pPr eaLnBrk="1" hangingPunct="1"/>
            <a:r>
              <a:rPr lang="en-US"/>
              <a:t>We have longitudinal data, from the NLSY97, that reflects ongoing religious involvement behavior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1139825"/>
          </a:xfrm>
        </p:spPr>
        <p:txBody>
          <a:bodyPr/>
          <a:lstStyle/>
          <a:p>
            <a:pPr eaLnBrk="1" hangingPunct="1"/>
            <a:r>
              <a:rPr lang="en-US"/>
              <a:t>Acknowledgements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0" y="1752600"/>
            <a:ext cx="9372600" cy="4530725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/>
              <a:t>EMOSA models have been in development for almost 25 years, as a collaborative effort shared with my colleague </a:t>
            </a:r>
            <a:r>
              <a:rPr lang="en-US" b="1"/>
              <a:t>David Rowe</a:t>
            </a:r>
            <a:r>
              <a:rPr lang="en-US"/>
              <a:t>, University of Arizona – who died in February, 2002</a:t>
            </a:r>
          </a:p>
          <a:p>
            <a:pPr eaLnBrk="1" hangingPunct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</a:pPr>
            <a:r>
              <a:rPr lang="en-US"/>
              <a:t>Other collaborators – Grad students </a:t>
            </a:r>
            <a:r>
              <a:rPr lang="en-US" b="1"/>
              <a:t>Sylvia Meseck-Bushey, Maury Buster, Amber Johnson</a:t>
            </a:r>
          </a:p>
          <a:p>
            <a:pPr eaLnBrk="1" hangingPunct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</a:pPr>
            <a:r>
              <a:rPr lang="en-US"/>
              <a:t>Collaborator on today’s work – </a:t>
            </a:r>
            <a:r>
              <a:rPr lang="en-US" b="1"/>
              <a:t>Andrey Koval,</a:t>
            </a:r>
            <a:r>
              <a:rPr lang="en-US"/>
              <a:t> current OU Quant grad student</a:t>
            </a:r>
          </a:p>
          <a:p>
            <a:pPr eaLnBrk="1" hangingPunct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</a:pP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39825"/>
          </a:xfrm>
        </p:spPr>
        <p:txBody>
          <a:bodyPr/>
          <a:lstStyle/>
          <a:p>
            <a:pPr eaLnBrk="1" hangingPunct="1"/>
            <a:r>
              <a:rPr lang="en-US"/>
              <a:t>Some conclusions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30725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Nongoers are likely to stay goers. Highest </a:t>
            </a:r>
            <a:r>
              <a:rPr lang="en-US" dirty="0" err="1"/>
              <a:t>resiliance</a:t>
            </a:r>
            <a:endParaRPr lang="en-US" dirty="0"/>
          </a:p>
          <a:p>
            <a:pPr eaLnBrk="1" hangingPunct="1"/>
            <a:r>
              <a:rPr lang="en-US" dirty="0"/>
              <a:t>Goers rarely become Nongoers, they first become irregulars.</a:t>
            </a:r>
          </a:p>
          <a:p>
            <a:pPr eaLnBrk="1" hangingPunct="1"/>
            <a:r>
              <a:rPr lang="en-US" dirty="0"/>
              <a:t>Goers become irregulars before they become non-goers </a:t>
            </a:r>
          </a:p>
          <a:p>
            <a:pPr eaLnBrk="1" hangingPunct="1"/>
            <a:r>
              <a:rPr lang="en-US" dirty="0"/>
              <a:t>Nongoers never move back to goers, they become irregulars, for at least awhile</a:t>
            </a:r>
          </a:p>
          <a:p>
            <a:pPr eaLnBrk="1" hangingPunct="1"/>
            <a:r>
              <a:rPr lang="en-US" dirty="0"/>
              <a:t>Goers are the most resilient, but once out, lots happens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514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Religious Involvement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National Longitudinal Survey of Youth </a:t>
            </a:r>
            <a:r>
              <a:rPr lang="en-US" sz="2800" dirty="0"/>
              <a:t>(NLSY97)</a:t>
            </a:r>
          </a:p>
          <a:p>
            <a:endParaRPr lang="en-US" dirty="0"/>
          </a:p>
          <a:p>
            <a:r>
              <a:rPr lang="en-US" dirty="0"/>
              <a:t>Over 9,000 respondents</a:t>
            </a:r>
          </a:p>
          <a:p>
            <a:r>
              <a:rPr lang="en-US" dirty="0"/>
              <a:t>5,214 Included ( No missing data)</a:t>
            </a:r>
          </a:p>
          <a:p>
            <a:endParaRPr lang="en-US" dirty="0"/>
          </a:p>
          <a:p>
            <a:r>
              <a:rPr lang="en-US" dirty="0"/>
              <a:t>Age at 2000 : 16-20</a:t>
            </a:r>
          </a:p>
          <a:p>
            <a:r>
              <a:rPr lang="en-US" dirty="0"/>
              <a:t>Cohorts:</a:t>
            </a:r>
          </a:p>
          <a:p>
            <a:pPr marL="0" indent="0">
              <a:buNone/>
            </a:pPr>
            <a:r>
              <a:rPr lang="en-US" dirty="0"/>
              <a:t>	     1980 – 1981 – 1982 – 1983 – 1984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1504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Religious Involvement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Q: “In the past year, how frequently did you attend a place of worship?”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858423"/>
              </p:ext>
            </p:extLst>
          </p:nvPr>
        </p:nvGraphicFramePr>
        <p:xfrm>
          <a:off x="3657600" y="2895602"/>
          <a:ext cx="3810000" cy="3733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7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'Everyday'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  'Several times a week'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  'About once a week'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 'About twice a month'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  'About once a month'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  'Less than once a month'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  'Once or twice'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  'Never'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962400" y="2898648"/>
            <a:ext cx="3657600" cy="1345707"/>
          </a:xfrm>
          <a:prstGeom prst="rect">
            <a:avLst/>
          </a:prstGeom>
          <a:noFill/>
          <a:ln w="38100">
            <a:solidFill>
              <a:srgbClr val="008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62400" y="4305299"/>
            <a:ext cx="3675355" cy="1345709"/>
          </a:xfrm>
          <a:prstGeom prst="rect">
            <a:avLst/>
          </a:prstGeom>
          <a:noFill/>
          <a:ln w="38100">
            <a:solidFill>
              <a:srgbClr val="CC9900"/>
            </a:solidFill>
          </a:ln>
          <a:effectLst>
            <a:glow rad="101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68496" y="5715000"/>
            <a:ext cx="3657600" cy="914399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53122" y="3200400"/>
            <a:ext cx="2362200" cy="584775"/>
          </a:xfrm>
          <a:prstGeom prst="rect">
            <a:avLst/>
          </a:prstGeom>
          <a:noFill/>
          <a:effectLst>
            <a:glow rad="101600">
              <a:srgbClr val="92D05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3122" y="4685767"/>
            <a:ext cx="2362200" cy="584775"/>
          </a:xfrm>
          <a:prstGeom prst="rect">
            <a:avLst/>
          </a:prstGeom>
          <a:noFill/>
          <a:effectLst>
            <a:glow rad="101600">
              <a:srgbClr val="92D05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Irregular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3122" y="5853919"/>
            <a:ext cx="2362200" cy="584775"/>
          </a:xfrm>
          <a:prstGeom prst="rect">
            <a:avLst/>
          </a:prstGeom>
          <a:noFill/>
          <a:effectLst>
            <a:glow rad="101600">
              <a:srgbClr val="92D05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Non-goer</a:t>
            </a:r>
          </a:p>
        </p:txBody>
      </p:sp>
    </p:spTree>
    <p:extLst>
      <p:ext uri="{BB962C8B-B14F-4D97-AF65-F5344CB8AC3E}">
        <p14:creationId xmlns:p14="http://schemas.microsoft.com/office/powerpoint/2010/main" val="41394585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57" y="0"/>
            <a:ext cx="707028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990600"/>
            <a:ext cx="2362200" cy="584775"/>
          </a:xfrm>
          <a:prstGeom prst="rect">
            <a:avLst/>
          </a:prstGeom>
          <a:noFill/>
          <a:effectLst>
            <a:glow rad="101600">
              <a:srgbClr val="92D05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5,214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44334"/>
            <a:ext cx="1979331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Prevalence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64725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19600" y="64725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29000" y="64725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81800" y="6273225"/>
            <a:ext cx="2362200" cy="584775"/>
          </a:xfrm>
          <a:prstGeom prst="rect">
            <a:avLst/>
          </a:prstGeom>
          <a:noFill/>
          <a:effectLst>
            <a:glow rad="101600">
              <a:srgbClr val="92D05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2000</a:t>
            </a:r>
          </a:p>
        </p:txBody>
      </p:sp>
    </p:spTree>
    <p:extLst>
      <p:ext uri="{BB962C8B-B14F-4D97-AF65-F5344CB8AC3E}">
        <p14:creationId xmlns:p14="http://schemas.microsoft.com/office/powerpoint/2010/main" val="408059534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57" y="0"/>
            <a:ext cx="707028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0" y="64725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19600" y="64725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0" y="64725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44334"/>
            <a:ext cx="1979331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Prevalence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90600"/>
            <a:ext cx="2362200" cy="584775"/>
          </a:xfrm>
          <a:prstGeom prst="rect">
            <a:avLst/>
          </a:prstGeom>
          <a:noFill/>
          <a:effectLst>
            <a:glow rad="101600">
              <a:srgbClr val="92D05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5,214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1800" y="6273225"/>
            <a:ext cx="2362200" cy="584775"/>
          </a:xfrm>
          <a:prstGeom prst="rect">
            <a:avLst/>
          </a:prstGeom>
          <a:noFill/>
          <a:effectLst>
            <a:glow rad="101600">
              <a:srgbClr val="92D05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2000</a:t>
            </a:r>
          </a:p>
        </p:txBody>
      </p:sp>
    </p:spTree>
    <p:extLst>
      <p:ext uri="{BB962C8B-B14F-4D97-AF65-F5344CB8AC3E}">
        <p14:creationId xmlns:p14="http://schemas.microsoft.com/office/powerpoint/2010/main" val="878081005"/>
      </p:ext>
    </p:extLst>
  </p:cSld>
  <p:clrMapOvr>
    <a:masterClrMapping/>
  </p:clrMapOvr>
  <p:transition advTm="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57" y="0"/>
            <a:ext cx="707028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0" y="63246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43400" y="63246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6600" y="63246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44334"/>
            <a:ext cx="1979331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Prevalence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90600"/>
            <a:ext cx="2362200" cy="584775"/>
          </a:xfrm>
          <a:prstGeom prst="rect">
            <a:avLst/>
          </a:prstGeom>
          <a:noFill/>
          <a:effectLst>
            <a:glow rad="101600">
              <a:srgbClr val="92D05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5,214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1800" y="6273225"/>
            <a:ext cx="2362200" cy="584775"/>
          </a:xfrm>
          <a:prstGeom prst="rect">
            <a:avLst/>
          </a:prstGeom>
          <a:noFill/>
          <a:effectLst>
            <a:glow rad="101600">
              <a:srgbClr val="92D05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2000</a:t>
            </a:r>
          </a:p>
        </p:txBody>
      </p:sp>
    </p:spTree>
    <p:extLst>
      <p:ext uri="{BB962C8B-B14F-4D97-AF65-F5344CB8AC3E}">
        <p14:creationId xmlns:p14="http://schemas.microsoft.com/office/powerpoint/2010/main" val="314178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fade/>
      </p:transition>
    </mc:Choice>
    <mc:Fallback xmlns="">
      <p:transition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08" y="0"/>
            <a:ext cx="707618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1800" y="5832902"/>
            <a:ext cx="381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38400" y="5715000"/>
            <a:ext cx="381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5638800"/>
            <a:ext cx="381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44334"/>
            <a:ext cx="1979331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Prevalence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90600"/>
            <a:ext cx="2362200" cy="584775"/>
          </a:xfrm>
          <a:prstGeom prst="rect">
            <a:avLst/>
          </a:prstGeom>
          <a:noFill/>
          <a:effectLst>
            <a:glow rad="101600">
              <a:srgbClr val="92D05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5,214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1800" y="6273225"/>
            <a:ext cx="2362200" cy="584775"/>
          </a:xfrm>
          <a:prstGeom prst="rect">
            <a:avLst/>
          </a:prstGeom>
          <a:noFill/>
          <a:effectLst>
            <a:glow rad="101600">
              <a:srgbClr val="92D05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2000</a:t>
            </a:r>
          </a:p>
        </p:txBody>
      </p:sp>
    </p:spTree>
    <p:extLst>
      <p:ext uri="{BB962C8B-B14F-4D97-AF65-F5344CB8AC3E}">
        <p14:creationId xmlns:p14="http://schemas.microsoft.com/office/powerpoint/2010/main" val="340259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fade/>
      </p:transition>
    </mc:Choice>
    <mc:Fallback xmlns="">
      <p:transition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08" y="0"/>
            <a:ext cx="707618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0" y="5410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53456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0" y="52694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44334"/>
            <a:ext cx="1979331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Prevalence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90600"/>
            <a:ext cx="2362200" cy="584775"/>
          </a:xfrm>
          <a:prstGeom prst="rect">
            <a:avLst/>
          </a:prstGeom>
          <a:noFill/>
          <a:effectLst>
            <a:glow rad="101600">
              <a:srgbClr val="92D05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5,214</a:t>
            </a:r>
          </a:p>
        </p:txBody>
      </p:sp>
    </p:spTree>
    <p:extLst>
      <p:ext uri="{BB962C8B-B14F-4D97-AF65-F5344CB8AC3E}">
        <p14:creationId xmlns:p14="http://schemas.microsoft.com/office/powerpoint/2010/main" val="166612282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08" y="0"/>
            <a:ext cx="707618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0" y="5410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53456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0" y="52694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44334"/>
            <a:ext cx="1979331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Prevalence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90600"/>
            <a:ext cx="2362200" cy="584775"/>
          </a:xfrm>
          <a:prstGeom prst="rect">
            <a:avLst/>
          </a:prstGeom>
          <a:noFill/>
          <a:effectLst>
            <a:glow rad="101600">
              <a:srgbClr val="92D05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5,214</a:t>
            </a:r>
          </a:p>
        </p:txBody>
      </p:sp>
    </p:spTree>
    <p:extLst>
      <p:ext uri="{BB962C8B-B14F-4D97-AF65-F5344CB8AC3E}">
        <p14:creationId xmlns:p14="http://schemas.microsoft.com/office/powerpoint/2010/main" val="21691055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39825"/>
          </a:xfrm>
        </p:spPr>
        <p:txBody>
          <a:bodyPr/>
          <a:lstStyle/>
          <a:p>
            <a:pPr eaLnBrk="1" hangingPunct="1"/>
            <a:r>
              <a:rPr lang="en-US"/>
              <a:t>Introduction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0" y="1752600"/>
            <a:ext cx="89154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EMOSA Models – </a:t>
            </a:r>
            <a:r>
              <a:rPr lang="en-US" sz="2800" u="sng"/>
              <a:t>E</a:t>
            </a:r>
            <a:r>
              <a:rPr lang="en-US" sz="2800"/>
              <a:t>pidemic </a:t>
            </a:r>
            <a:r>
              <a:rPr lang="en-US" sz="2800" u="sng"/>
              <a:t>M</a:t>
            </a:r>
            <a:r>
              <a:rPr lang="en-US" sz="2800"/>
              <a:t>odels of the </a:t>
            </a:r>
            <a:r>
              <a:rPr lang="en-US" sz="2800" u="sng"/>
              <a:t>O</a:t>
            </a:r>
            <a:r>
              <a:rPr lang="en-US" sz="2800"/>
              <a:t>nset of </a:t>
            </a:r>
            <a:r>
              <a:rPr lang="en-US" sz="2800" u="sng"/>
              <a:t>S</a:t>
            </a:r>
            <a:r>
              <a:rPr lang="en-US" sz="2800"/>
              <a:t>ocial </a:t>
            </a:r>
            <a:r>
              <a:rPr lang="en-US" sz="2800" u="sng"/>
              <a:t>A</a:t>
            </a:r>
            <a:r>
              <a:rPr lang="en-US" sz="2800"/>
              <a:t>ctivities</a:t>
            </a:r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These models have been borrowed from the field of Epidemiology</a:t>
            </a:r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They originated from May-Anderson models,  which describe the spread bacteria, viruses, etc. through </a:t>
            </a:r>
            <a:r>
              <a:rPr lang="en-US" sz="2800" b="1" u="sng"/>
              <a:t>biological contagion</a:t>
            </a:r>
          </a:p>
          <a:p>
            <a:pPr eaLnBrk="1" hangingPunct="1">
              <a:lnSpc>
                <a:spcPct val="90000"/>
              </a:lnSpc>
            </a:pPr>
            <a:endParaRPr lang="en-US" sz="2800"/>
          </a:p>
          <a:p>
            <a:pPr eaLnBrk="1" hangingPunct="1">
              <a:lnSpc>
                <a:spcPct val="90000"/>
              </a:lnSpc>
            </a:pPr>
            <a:r>
              <a:rPr lang="en-US" sz="2800"/>
              <a:t>But our application involves </a:t>
            </a:r>
            <a:r>
              <a:rPr lang="en-US" sz="2800" b="1" u="sng"/>
              <a:t>social contagion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08" y="0"/>
            <a:ext cx="707618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0" y="5410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53456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0" y="52694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44334"/>
            <a:ext cx="1979331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Prevalence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90600"/>
            <a:ext cx="2362200" cy="584775"/>
          </a:xfrm>
          <a:prstGeom prst="rect">
            <a:avLst/>
          </a:prstGeom>
          <a:noFill/>
          <a:effectLst>
            <a:glow rad="101600">
              <a:srgbClr val="92D05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5,214</a:t>
            </a:r>
          </a:p>
        </p:txBody>
      </p:sp>
    </p:spTree>
    <p:extLst>
      <p:ext uri="{BB962C8B-B14F-4D97-AF65-F5344CB8AC3E}">
        <p14:creationId xmlns:p14="http://schemas.microsoft.com/office/powerpoint/2010/main" val="253469870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08" y="0"/>
            <a:ext cx="707618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0" y="5410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53456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0" y="52694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44334"/>
            <a:ext cx="1979331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Prevalence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90600"/>
            <a:ext cx="2362200" cy="584775"/>
          </a:xfrm>
          <a:prstGeom prst="rect">
            <a:avLst/>
          </a:prstGeom>
          <a:noFill/>
          <a:effectLst>
            <a:glow rad="101600">
              <a:srgbClr val="92D05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5,214</a:t>
            </a:r>
          </a:p>
        </p:txBody>
      </p:sp>
    </p:spTree>
    <p:extLst>
      <p:ext uri="{BB962C8B-B14F-4D97-AF65-F5344CB8AC3E}">
        <p14:creationId xmlns:p14="http://schemas.microsoft.com/office/powerpoint/2010/main" val="4217644197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08" y="0"/>
            <a:ext cx="707618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0" y="5410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53456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0" y="52694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44334"/>
            <a:ext cx="1979331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Prevalence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90600"/>
            <a:ext cx="2362200" cy="584775"/>
          </a:xfrm>
          <a:prstGeom prst="rect">
            <a:avLst/>
          </a:prstGeom>
          <a:noFill/>
          <a:effectLst>
            <a:glow rad="101600">
              <a:srgbClr val="92D05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5,214</a:t>
            </a:r>
          </a:p>
        </p:txBody>
      </p:sp>
    </p:spTree>
    <p:extLst>
      <p:ext uri="{BB962C8B-B14F-4D97-AF65-F5344CB8AC3E}">
        <p14:creationId xmlns:p14="http://schemas.microsoft.com/office/powerpoint/2010/main" val="3057594776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08" y="0"/>
            <a:ext cx="707618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0" y="5410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53456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0" y="52694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44334"/>
            <a:ext cx="1979331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Prevalence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90600"/>
            <a:ext cx="2362200" cy="584775"/>
          </a:xfrm>
          <a:prstGeom prst="rect">
            <a:avLst/>
          </a:prstGeom>
          <a:noFill/>
          <a:effectLst>
            <a:glow rad="101600">
              <a:srgbClr val="92D05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5,214</a:t>
            </a:r>
          </a:p>
        </p:txBody>
      </p:sp>
    </p:spTree>
    <p:extLst>
      <p:ext uri="{BB962C8B-B14F-4D97-AF65-F5344CB8AC3E}">
        <p14:creationId xmlns:p14="http://schemas.microsoft.com/office/powerpoint/2010/main" val="3151582370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08" y="0"/>
            <a:ext cx="707618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0" y="5410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53456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0" y="52694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44334"/>
            <a:ext cx="1979331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Prevalence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90600"/>
            <a:ext cx="2362200" cy="584775"/>
          </a:xfrm>
          <a:prstGeom prst="rect">
            <a:avLst/>
          </a:prstGeom>
          <a:noFill/>
          <a:effectLst>
            <a:glow rad="101600">
              <a:srgbClr val="92D05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5,214</a:t>
            </a:r>
          </a:p>
        </p:txBody>
      </p:sp>
    </p:spTree>
    <p:extLst>
      <p:ext uri="{BB962C8B-B14F-4D97-AF65-F5344CB8AC3E}">
        <p14:creationId xmlns:p14="http://schemas.microsoft.com/office/powerpoint/2010/main" val="291463741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08" y="0"/>
            <a:ext cx="707618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0" y="5410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53456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0" y="52694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44334"/>
            <a:ext cx="1979331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Prevalence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90600"/>
            <a:ext cx="2362200" cy="584775"/>
          </a:xfrm>
          <a:prstGeom prst="rect">
            <a:avLst/>
          </a:prstGeom>
          <a:noFill/>
          <a:effectLst>
            <a:glow rad="101600">
              <a:srgbClr val="92D05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5,214</a:t>
            </a:r>
          </a:p>
        </p:txBody>
      </p:sp>
    </p:spTree>
    <p:extLst>
      <p:ext uri="{BB962C8B-B14F-4D97-AF65-F5344CB8AC3E}">
        <p14:creationId xmlns:p14="http://schemas.microsoft.com/office/powerpoint/2010/main" val="1568739916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08" y="0"/>
            <a:ext cx="707618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0" y="5410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53456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0" y="52694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44334"/>
            <a:ext cx="1979331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Prevalence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990600"/>
            <a:ext cx="2362200" cy="584775"/>
          </a:xfrm>
          <a:prstGeom prst="rect">
            <a:avLst/>
          </a:prstGeom>
          <a:noFill/>
          <a:effectLst>
            <a:glow rad="101600">
              <a:srgbClr val="92D050">
                <a:alpha val="40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5,214</a:t>
            </a:r>
          </a:p>
        </p:txBody>
      </p:sp>
    </p:spTree>
    <p:extLst>
      <p:ext uri="{BB962C8B-B14F-4D97-AF65-F5344CB8AC3E}">
        <p14:creationId xmlns:p14="http://schemas.microsoft.com/office/powerpoint/2010/main" val="2637921687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08" y="0"/>
            <a:ext cx="707618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0" y="5410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244334"/>
            <a:ext cx="1979331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Prevalence</a:t>
            </a:r>
          </a:p>
        </p:txBody>
      </p:sp>
    </p:spTree>
    <p:extLst>
      <p:ext uri="{BB962C8B-B14F-4D97-AF65-F5344CB8AC3E}">
        <p14:creationId xmlns:p14="http://schemas.microsoft.com/office/powerpoint/2010/main" val="2495109205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08" y="0"/>
            <a:ext cx="7076183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244334"/>
            <a:ext cx="1979331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Prevalence</a:t>
            </a:r>
          </a:p>
        </p:txBody>
      </p:sp>
    </p:spTree>
    <p:extLst>
      <p:ext uri="{BB962C8B-B14F-4D97-AF65-F5344CB8AC3E}">
        <p14:creationId xmlns:p14="http://schemas.microsoft.com/office/powerpoint/2010/main" val="172845123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41148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244334"/>
            <a:ext cx="1979331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Prevalence</a:t>
            </a:r>
          </a:p>
        </p:txBody>
      </p:sp>
    </p:spTree>
    <p:extLst>
      <p:ext uri="{BB962C8B-B14F-4D97-AF65-F5344CB8AC3E}">
        <p14:creationId xmlns:p14="http://schemas.microsoft.com/office/powerpoint/2010/main" val="6542803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eaLnBrk="1" hangingPunct="1"/>
            <a:r>
              <a:rPr lang="en-US"/>
              <a:t>Past applications,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/>
              <a:t>	starting in 1989</a:t>
            </a:r>
          </a:p>
          <a:p>
            <a:pPr eaLnBrk="1" hangingPunct="1">
              <a:buFont typeface="Wingdings 2" pitchFamily="18" charset="2"/>
              <a:buNone/>
            </a:pPr>
            <a:endParaRPr lang="en-US"/>
          </a:p>
          <a:p>
            <a:pPr eaLnBrk="1" hangingPunct="1">
              <a:buFont typeface="Wingdings 2" pitchFamily="18" charset="2"/>
              <a:buNone/>
            </a:pPr>
            <a:r>
              <a:rPr lang="en-US"/>
              <a:t>		Here’s our first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/>
              <a:t>		EMOSA paper,					applied to the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/>
              <a:t>		onset of sexual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/>
              <a:t>		behavior – Social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/>
              <a:t>		Biology, 1989</a:t>
            </a:r>
          </a:p>
        </p:txBody>
      </p:sp>
      <p:pic>
        <p:nvPicPr>
          <p:cNvPr id="11267" name="Picture 5" descr="first emosa abstrac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1066800"/>
            <a:ext cx="474503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41148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244334"/>
            <a:ext cx="1979331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Prevalence</a:t>
            </a:r>
          </a:p>
        </p:txBody>
      </p:sp>
    </p:spTree>
    <p:extLst>
      <p:ext uri="{BB962C8B-B14F-4D97-AF65-F5344CB8AC3E}">
        <p14:creationId xmlns:p14="http://schemas.microsoft.com/office/powerpoint/2010/main" val="1759556157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5753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08" y="0"/>
            <a:ext cx="707618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0" y="5410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53456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0" y="52694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986890333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08" y="0"/>
            <a:ext cx="707618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0" y="53456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4066202660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90298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08" y="0"/>
            <a:ext cx="707618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52694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681777384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22930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402673"/>
              </p:ext>
            </p:extLst>
          </p:nvPr>
        </p:nvGraphicFramePr>
        <p:xfrm>
          <a:off x="6477000" y="120777"/>
          <a:ext cx="2590800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'Everyday';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'Several times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'About once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'About twice a month'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'About once a month'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‘LT once a month'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'Once or twice'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'Never'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6474337" y="91440"/>
            <a:ext cx="2606040" cy="3325367"/>
            <a:chOff x="6474337" y="91440"/>
            <a:chExt cx="2606040" cy="3325367"/>
          </a:xfrm>
        </p:grpSpPr>
        <p:sp>
          <p:nvSpPr>
            <p:cNvPr id="6" name="Rectangle 5"/>
            <p:cNvSpPr/>
            <p:nvPr/>
          </p:nvSpPr>
          <p:spPr>
            <a:xfrm>
              <a:off x="6474337" y="91440"/>
              <a:ext cx="2606040" cy="1203960"/>
            </a:xfrm>
            <a:prstGeom prst="rect">
              <a:avLst/>
            </a:prstGeom>
            <a:noFill/>
            <a:ln w="38100">
              <a:solidFill>
                <a:srgbClr val="008000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77000" y="1371600"/>
              <a:ext cx="2603377" cy="1359407"/>
            </a:xfrm>
            <a:prstGeom prst="rect">
              <a:avLst/>
            </a:prstGeom>
            <a:noFill/>
            <a:ln w="38100">
              <a:solidFill>
                <a:srgbClr val="CC9900"/>
              </a:solidFill>
            </a:ln>
            <a:effectLst>
              <a:glow rad="101600">
                <a:srgbClr val="FFFF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474337" y="2792004"/>
              <a:ext cx="2590800" cy="62480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133600" y="2209800"/>
            <a:ext cx="4352544" cy="3112532"/>
            <a:chOff x="2133600" y="2209800"/>
            <a:chExt cx="4352544" cy="3112532"/>
          </a:xfrm>
        </p:grpSpPr>
        <p:sp>
          <p:nvSpPr>
            <p:cNvPr id="12" name="TextBox 11"/>
            <p:cNvSpPr txBox="1"/>
            <p:nvPr/>
          </p:nvSpPr>
          <p:spPr>
            <a:xfrm>
              <a:off x="2133600" y="3938326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.29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39696" y="3047475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.44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13476" y="220980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.58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52744" y="411080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.24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43600" y="495300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.18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096000" y="5334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72200" y="1905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0" y="2895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023012182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983460"/>
              </p:ext>
            </p:extLst>
          </p:nvPr>
        </p:nvGraphicFramePr>
        <p:xfrm>
          <a:off x="6477000" y="120777"/>
          <a:ext cx="2590800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'Everyday';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'Several times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'About once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474337" y="91440"/>
            <a:ext cx="2606040" cy="1203960"/>
          </a:xfrm>
          <a:prstGeom prst="rect">
            <a:avLst/>
          </a:prstGeom>
          <a:noFill/>
          <a:ln w="38100">
            <a:solidFill>
              <a:srgbClr val="008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3600" y="393832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.29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0" y="49530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.18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81800" y="1295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8000"/>
                </a:solidFill>
              </a:rPr>
              <a:t>Goers</a:t>
            </a:r>
          </a:p>
        </p:txBody>
      </p:sp>
    </p:spTree>
    <p:extLst>
      <p:ext uri="{BB962C8B-B14F-4D97-AF65-F5344CB8AC3E}">
        <p14:creationId xmlns:p14="http://schemas.microsoft.com/office/powerpoint/2010/main" val="4212321092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304795" y="3395629"/>
            <a:ext cx="2286005" cy="1643667"/>
            <a:chOff x="304795" y="3395629"/>
            <a:chExt cx="2286005" cy="1643667"/>
          </a:xfrm>
        </p:grpSpPr>
        <p:grpSp>
          <p:nvGrpSpPr>
            <p:cNvPr id="45" name="Group 44"/>
            <p:cNvGrpSpPr/>
            <p:nvPr/>
          </p:nvGrpSpPr>
          <p:grpSpPr>
            <a:xfrm>
              <a:off x="304799" y="3395629"/>
              <a:ext cx="2286001" cy="369332"/>
              <a:chOff x="304799" y="3432205"/>
              <a:chExt cx="2286001" cy="36933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304799" y="3432205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16</a:t>
                </a:r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304799" y="3703477"/>
                <a:ext cx="2286001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304799" y="3750165"/>
              <a:ext cx="2286001" cy="369332"/>
              <a:chOff x="304800" y="3449675"/>
              <a:chExt cx="2286001" cy="369332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304800" y="3449675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17</a:t>
                </a:r>
              </a:p>
            </p:txBody>
          </p:sp>
          <p:cxnSp>
            <p:nvCxnSpPr>
              <p:cNvPr id="50" name="Straight Connector 49"/>
              <p:cNvCxnSpPr/>
              <p:nvPr/>
            </p:nvCxnSpPr>
            <p:spPr>
              <a:xfrm>
                <a:off x="304800" y="3720947"/>
                <a:ext cx="2286001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826537" y="4500151"/>
              <a:ext cx="1747241" cy="369332"/>
              <a:chOff x="462288" y="2704879"/>
              <a:chExt cx="2156065" cy="369332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462288" y="2704879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19</a:t>
                </a:r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570709" y="2793470"/>
                <a:ext cx="2047644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/>
            <p:cNvGrpSpPr/>
            <p:nvPr/>
          </p:nvGrpSpPr>
          <p:grpSpPr>
            <a:xfrm>
              <a:off x="304796" y="4669964"/>
              <a:ext cx="2286001" cy="369332"/>
              <a:chOff x="304799" y="3538728"/>
              <a:chExt cx="2286001" cy="369332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304799" y="3538728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20</a:t>
                </a:r>
              </a:p>
            </p:txBody>
          </p:sp>
          <p:cxnSp>
            <p:nvCxnSpPr>
              <p:cNvPr id="56" name="Straight Connector 55"/>
              <p:cNvCxnSpPr/>
              <p:nvPr/>
            </p:nvCxnSpPr>
            <p:spPr>
              <a:xfrm>
                <a:off x="304799" y="3810000"/>
                <a:ext cx="2286001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/>
            <p:cNvGrpSpPr/>
            <p:nvPr/>
          </p:nvGrpSpPr>
          <p:grpSpPr>
            <a:xfrm>
              <a:off x="304795" y="4136986"/>
              <a:ext cx="2286001" cy="369332"/>
              <a:chOff x="304795" y="3559748"/>
              <a:chExt cx="2286001" cy="369332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321816" y="3559748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18</a:t>
                </a:r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>
                <a:off x="304795" y="3848427"/>
                <a:ext cx="2286001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2" name="Table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906701"/>
              </p:ext>
            </p:extLst>
          </p:nvPr>
        </p:nvGraphicFramePr>
        <p:xfrm>
          <a:off x="6477000" y="120777"/>
          <a:ext cx="2590800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'Everyday';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'Several times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'About once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3" name="Rectangle 62"/>
          <p:cNvSpPr/>
          <p:nvPr/>
        </p:nvSpPr>
        <p:spPr>
          <a:xfrm>
            <a:off x="6474337" y="91440"/>
            <a:ext cx="2606040" cy="1203960"/>
          </a:xfrm>
          <a:prstGeom prst="rect">
            <a:avLst/>
          </a:prstGeom>
          <a:noFill/>
          <a:ln w="38100">
            <a:solidFill>
              <a:srgbClr val="008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781800" y="1295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8000"/>
                </a:solidFill>
              </a:rPr>
              <a:t>Goers</a:t>
            </a:r>
          </a:p>
        </p:txBody>
      </p:sp>
    </p:spTree>
    <p:extLst>
      <p:ext uri="{BB962C8B-B14F-4D97-AF65-F5344CB8AC3E}">
        <p14:creationId xmlns:p14="http://schemas.microsoft.com/office/powerpoint/2010/main" val="33210131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2"/>
          <p:cNvSpPr>
            <a:spLocks noGrp="1"/>
          </p:cNvSpPr>
          <p:nvPr>
            <p:ph idx="1"/>
          </p:nvPr>
        </p:nvSpPr>
        <p:spPr>
          <a:xfrm>
            <a:off x="533400" y="838200"/>
            <a:ext cx="8229600" cy="5410200"/>
          </a:xfrm>
        </p:spPr>
        <p:txBody>
          <a:bodyPr>
            <a:normAutofit/>
          </a:bodyPr>
          <a:lstStyle/>
          <a:p>
            <a:pPr eaLnBrk="1" hangingPunct="1"/>
            <a:r>
              <a:rPr lang="en-US"/>
              <a:t>We developed theory in a 1993 Psych Review paper and a 1998 Developmental Psych paper</a:t>
            </a:r>
          </a:p>
          <a:p>
            <a:pPr eaLnBrk="1" hangingPunct="1"/>
            <a:r>
              <a:rPr lang="en-US"/>
              <a:t>We applied EMOSA to smoking and drinking in a 1993 paper, and in two book chapters in 2007</a:t>
            </a:r>
          </a:p>
          <a:p>
            <a:pPr eaLnBrk="1" hangingPunct="1"/>
            <a:r>
              <a:rPr lang="en-US"/>
              <a:t>We applied EMOSA to crime and delinquency in another paper</a:t>
            </a:r>
          </a:p>
          <a:p>
            <a:pPr eaLnBrk="1" hangingPunct="1"/>
            <a:r>
              <a:rPr lang="en-US"/>
              <a:t>All along we’ve claimed that EMOSA models could be used for behaviors other than adolescent problem behaviors – now we’re doing that, and will report results today</a:t>
            </a:r>
          </a:p>
          <a:p>
            <a:pPr eaLnBrk="1" hangingPunct="1"/>
            <a:r>
              <a:rPr lang="en-US"/>
              <a:t>But first, some background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867400" y="4398264"/>
            <a:ext cx="1671089" cy="765865"/>
            <a:chOff x="5867400" y="4398264"/>
            <a:chExt cx="1671089" cy="765865"/>
          </a:xfrm>
        </p:grpSpPr>
        <p:sp>
          <p:nvSpPr>
            <p:cNvPr id="11" name="TextBox 10"/>
            <p:cNvSpPr txBox="1"/>
            <p:nvPr/>
          </p:nvSpPr>
          <p:spPr>
            <a:xfrm>
              <a:off x="6705600" y="4398264"/>
              <a:ext cx="832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24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867400" y="4686498"/>
              <a:ext cx="1219200" cy="0"/>
            </a:xfrm>
            <a:prstGeom prst="line">
              <a:avLst/>
            </a:prstGeom>
            <a:ln>
              <a:solidFill>
                <a:srgbClr val="7030A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705600" y="4794797"/>
              <a:ext cx="832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28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867400" y="5083031"/>
              <a:ext cx="1219200" cy="0"/>
            </a:xfrm>
            <a:prstGeom prst="line">
              <a:avLst/>
            </a:prstGeom>
            <a:ln>
              <a:solidFill>
                <a:srgbClr val="7030A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04796" y="3404092"/>
            <a:ext cx="2286004" cy="1635204"/>
            <a:chOff x="304796" y="3404092"/>
            <a:chExt cx="2286004" cy="1635204"/>
          </a:xfrm>
        </p:grpSpPr>
        <p:sp>
          <p:nvSpPr>
            <p:cNvPr id="19" name="TextBox 18"/>
            <p:cNvSpPr txBox="1"/>
            <p:nvPr/>
          </p:nvSpPr>
          <p:spPr>
            <a:xfrm>
              <a:off x="304799" y="3404092"/>
              <a:ext cx="832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16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304799" y="3675364"/>
              <a:ext cx="2286001" cy="0"/>
            </a:xfrm>
            <a:prstGeom prst="line">
              <a:avLst/>
            </a:prstGeom>
            <a:ln>
              <a:solidFill>
                <a:srgbClr val="7030A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04796" y="4669964"/>
              <a:ext cx="832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04796" y="4941236"/>
              <a:ext cx="2286001" cy="0"/>
            </a:xfrm>
            <a:prstGeom prst="line">
              <a:avLst/>
            </a:prstGeom>
            <a:ln>
              <a:solidFill>
                <a:srgbClr val="7030A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600391"/>
              </p:ext>
            </p:extLst>
          </p:nvPr>
        </p:nvGraphicFramePr>
        <p:xfrm>
          <a:off x="6477000" y="120777"/>
          <a:ext cx="2590800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'Everyday';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'Several times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'About once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6" name="Rectangle 25"/>
          <p:cNvSpPr/>
          <p:nvPr/>
        </p:nvSpPr>
        <p:spPr>
          <a:xfrm>
            <a:off x="6474337" y="91440"/>
            <a:ext cx="2606040" cy="1203960"/>
          </a:xfrm>
          <a:prstGeom prst="rect">
            <a:avLst/>
          </a:prstGeom>
          <a:noFill/>
          <a:ln w="38100">
            <a:solidFill>
              <a:srgbClr val="008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781800" y="1295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8000"/>
                </a:solidFill>
              </a:rPr>
              <a:t>Goers</a:t>
            </a:r>
          </a:p>
        </p:txBody>
      </p:sp>
    </p:spTree>
    <p:extLst>
      <p:ext uri="{BB962C8B-B14F-4D97-AF65-F5344CB8AC3E}">
        <p14:creationId xmlns:p14="http://schemas.microsoft.com/office/powerpoint/2010/main" val="34691668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04796" y="3404092"/>
            <a:ext cx="7233693" cy="1760037"/>
            <a:chOff x="304796" y="3404092"/>
            <a:chExt cx="7233693" cy="1760037"/>
          </a:xfrm>
        </p:grpSpPr>
        <p:grpSp>
          <p:nvGrpSpPr>
            <p:cNvPr id="17" name="Group 16"/>
            <p:cNvGrpSpPr/>
            <p:nvPr/>
          </p:nvGrpSpPr>
          <p:grpSpPr>
            <a:xfrm>
              <a:off x="5867400" y="4398264"/>
              <a:ext cx="1671089" cy="765865"/>
              <a:chOff x="5867400" y="4398264"/>
              <a:chExt cx="1671089" cy="765865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6705600" y="4398264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24</a:t>
                </a:r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>
                <a:off x="5867400" y="4686498"/>
                <a:ext cx="1219200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705600" y="4794797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28</a:t>
                </a: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5867400" y="5083031"/>
                <a:ext cx="1219200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304796" y="3404092"/>
              <a:ext cx="2286004" cy="1635204"/>
              <a:chOff x="304796" y="3404092"/>
              <a:chExt cx="2286004" cy="1635204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304799" y="3404092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16</a:t>
                </a: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304799" y="3675364"/>
                <a:ext cx="2286001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304796" y="4669964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20</a:t>
                </a:r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304796" y="4941236"/>
                <a:ext cx="2286001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464139"/>
              </p:ext>
            </p:extLst>
          </p:nvPr>
        </p:nvGraphicFramePr>
        <p:xfrm>
          <a:off x="6477000" y="120777"/>
          <a:ext cx="2590800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'Everyday';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'Several times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'About once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" name="Rectangle 28"/>
          <p:cNvSpPr/>
          <p:nvPr/>
        </p:nvSpPr>
        <p:spPr>
          <a:xfrm>
            <a:off x="6474337" y="91440"/>
            <a:ext cx="2606040" cy="1203960"/>
          </a:xfrm>
          <a:prstGeom prst="rect">
            <a:avLst/>
          </a:prstGeom>
          <a:noFill/>
          <a:ln w="38100">
            <a:solidFill>
              <a:srgbClr val="008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81800" y="1295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8000"/>
                </a:solidFill>
              </a:rPr>
              <a:t>Goers</a:t>
            </a:r>
          </a:p>
        </p:txBody>
      </p:sp>
    </p:spTree>
    <p:extLst>
      <p:ext uri="{BB962C8B-B14F-4D97-AF65-F5344CB8AC3E}">
        <p14:creationId xmlns:p14="http://schemas.microsoft.com/office/powerpoint/2010/main" val="3918560777"/>
      </p:ext>
    </p:extLst>
  </p:cSld>
  <p:clrMapOvr>
    <a:masterClrMapping/>
  </p:clrMapOvr>
  <p:transition spd="med" advTm="500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04796" y="3404092"/>
            <a:ext cx="7233693" cy="1760037"/>
            <a:chOff x="304796" y="3404092"/>
            <a:chExt cx="7233693" cy="1760037"/>
          </a:xfrm>
        </p:grpSpPr>
        <p:grpSp>
          <p:nvGrpSpPr>
            <p:cNvPr id="14" name="Group 13"/>
            <p:cNvGrpSpPr/>
            <p:nvPr/>
          </p:nvGrpSpPr>
          <p:grpSpPr>
            <a:xfrm>
              <a:off x="5867400" y="4398264"/>
              <a:ext cx="1671089" cy="765865"/>
              <a:chOff x="5867400" y="4398264"/>
              <a:chExt cx="1671089" cy="765865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6705600" y="4398264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24</a:t>
                </a: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5867400" y="4686498"/>
                <a:ext cx="1219200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6705600" y="4794797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28</a:t>
                </a:r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5867400" y="5083031"/>
                <a:ext cx="1219200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304796" y="3404092"/>
              <a:ext cx="2286004" cy="1635204"/>
              <a:chOff x="304796" y="3404092"/>
              <a:chExt cx="2286004" cy="1635204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4799" y="3404092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16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304799" y="3675364"/>
                <a:ext cx="2286001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304796" y="4669964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20</a:t>
                </a:r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>
                <a:off x="304796" y="4941236"/>
                <a:ext cx="2286001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583236"/>
              </p:ext>
            </p:extLst>
          </p:nvPr>
        </p:nvGraphicFramePr>
        <p:xfrm>
          <a:off x="6477000" y="120777"/>
          <a:ext cx="2590800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'Everyday';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'Several times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'About once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6" name="Rectangle 25"/>
          <p:cNvSpPr/>
          <p:nvPr/>
        </p:nvSpPr>
        <p:spPr>
          <a:xfrm>
            <a:off x="6474337" y="91440"/>
            <a:ext cx="2606040" cy="1203960"/>
          </a:xfrm>
          <a:prstGeom prst="rect">
            <a:avLst/>
          </a:prstGeom>
          <a:noFill/>
          <a:ln w="38100">
            <a:solidFill>
              <a:srgbClr val="008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781800" y="1295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8000"/>
                </a:solidFill>
              </a:rPr>
              <a:t>Goers</a:t>
            </a:r>
          </a:p>
        </p:txBody>
      </p:sp>
    </p:spTree>
    <p:extLst>
      <p:ext uri="{BB962C8B-B14F-4D97-AF65-F5344CB8AC3E}">
        <p14:creationId xmlns:p14="http://schemas.microsoft.com/office/powerpoint/2010/main" val="427938654"/>
      </p:ext>
    </p:extLst>
  </p:cSld>
  <p:clrMapOvr>
    <a:masterClrMapping/>
  </p:clrMapOvr>
  <p:transition spd="med" advTm="500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04796" y="3404092"/>
            <a:ext cx="7233693" cy="1760037"/>
            <a:chOff x="304796" y="3404092"/>
            <a:chExt cx="7233693" cy="1760037"/>
          </a:xfrm>
        </p:grpSpPr>
        <p:grpSp>
          <p:nvGrpSpPr>
            <p:cNvPr id="14" name="Group 13"/>
            <p:cNvGrpSpPr/>
            <p:nvPr/>
          </p:nvGrpSpPr>
          <p:grpSpPr>
            <a:xfrm>
              <a:off x="5867400" y="4398264"/>
              <a:ext cx="1671089" cy="765865"/>
              <a:chOff x="5867400" y="4398264"/>
              <a:chExt cx="1671089" cy="765865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6705600" y="4398264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24</a:t>
                </a: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5867400" y="4686498"/>
                <a:ext cx="1219200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6705600" y="4794797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28</a:t>
                </a:r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5867400" y="5083031"/>
                <a:ext cx="1219200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304796" y="3404092"/>
              <a:ext cx="2286004" cy="1635204"/>
              <a:chOff x="304796" y="3404092"/>
              <a:chExt cx="2286004" cy="1635204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4799" y="3404092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16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304799" y="3675364"/>
                <a:ext cx="2286001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304796" y="4669964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20</a:t>
                </a:r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>
                <a:off x="304796" y="4941236"/>
                <a:ext cx="2286001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021405"/>
              </p:ext>
            </p:extLst>
          </p:nvPr>
        </p:nvGraphicFramePr>
        <p:xfrm>
          <a:off x="6477000" y="120777"/>
          <a:ext cx="2590800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'Everyday';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'Several times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'About once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6" name="Rectangle 25"/>
          <p:cNvSpPr/>
          <p:nvPr/>
        </p:nvSpPr>
        <p:spPr>
          <a:xfrm>
            <a:off x="6474337" y="91440"/>
            <a:ext cx="2606040" cy="1203960"/>
          </a:xfrm>
          <a:prstGeom prst="rect">
            <a:avLst/>
          </a:prstGeom>
          <a:noFill/>
          <a:ln w="38100">
            <a:solidFill>
              <a:srgbClr val="008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781800" y="1295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8000"/>
                </a:solidFill>
              </a:rPr>
              <a:t>Goers</a:t>
            </a:r>
          </a:p>
        </p:txBody>
      </p:sp>
    </p:spTree>
    <p:extLst>
      <p:ext uri="{BB962C8B-B14F-4D97-AF65-F5344CB8AC3E}">
        <p14:creationId xmlns:p14="http://schemas.microsoft.com/office/powerpoint/2010/main" val="4212753148"/>
      </p:ext>
    </p:extLst>
  </p:cSld>
  <p:clrMapOvr>
    <a:masterClrMapping/>
  </p:clrMapOvr>
  <p:transition spd="med" advTm="500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04796" y="3404092"/>
            <a:ext cx="7233693" cy="1760037"/>
            <a:chOff x="304796" y="3404092"/>
            <a:chExt cx="7233693" cy="1760037"/>
          </a:xfrm>
        </p:grpSpPr>
        <p:grpSp>
          <p:nvGrpSpPr>
            <p:cNvPr id="14" name="Group 13"/>
            <p:cNvGrpSpPr/>
            <p:nvPr/>
          </p:nvGrpSpPr>
          <p:grpSpPr>
            <a:xfrm>
              <a:off x="5867400" y="4398264"/>
              <a:ext cx="1671089" cy="765865"/>
              <a:chOff x="5867400" y="4398264"/>
              <a:chExt cx="1671089" cy="765865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6705600" y="4398264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24</a:t>
                </a: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5867400" y="4686498"/>
                <a:ext cx="1219200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6705600" y="4794797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28</a:t>
                </a:r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5867400" y="5083031"/>
                <a:ext cx="1219200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304796" y="3404092"/>
              <a:ext cx="2286004" cy="1635204"/>
              <a:chOff x="304796" y="3404092"/>
              <a:chExt cx="2286004" cy="1635204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4799" y="3404092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16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304799" y="3675364"/>
                <a:ext cx="2286001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304796" y="4669964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20</a:t>
                </a:r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>
                <a:off x="304796" y="4941236"/>
                <a:ext cx="2286001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037461"/>
              </p:ext>
            </p:extLst>
          </p:nvPr>
        </p:nvGraphicFramePr>
        <p:xfrm>
          <a:off x="6477000" y="120777"/>
          <a:ext cx="2590800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'Everyday';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'Several times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'About once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6" name="Rectangle 25"/>
          <p:cNvSpPr/>
          <p:nvPr/>
        </p:nvSpPr>
        <p:spPr>
          <a:xfrm>
            <a:off x="6474337" y="91440"/>
            <a:ext cx="2606040" cy="1203960"/>
          </a:xfrm>
          <a:prstGeom prst="rect">
            <a:avLst/>
          </a:prstGeom>
          <a:noFill/>
          <a:ln w="38100">
            <a:solidFill>
              <a:srgbClr val="008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781800" y="1295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8000"/>
                </a:solidFill>
              </a:rPr>
              <a:t>Goers</a:t>
            </a:r>
          </a:p>
        </p:txBody>
      </p:sp>
    </p:spTree>
    <p:extLst>
      <p:ext uri="{BB962C8B-B14F-4D97-AF65-F5344CB8AC3E}">
        <p14:creationId xmlns:p14="http://schemas.microsoft.com/office/powerpoint/2010/main" val="1210157995"/>
      </p:ext>
    </p:extLst>
  </p:cSld>
  <p:clrMapOvr>
    <a:masterClrMapping/>
  </p:clrMapOvr>
  <p:transition spd="med" advTm="500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04796" y="3404092"/>
            <a:ext cx="7233693" cy="1760037"/>
            <a:chOff x="304796" y="3404092"/>
            <a:chExt cx="7233693" cy="1760037"/>
          </a:xfrm>
        </p:grpSpPr>
        <p:grpSp>
          <p:nvGrpSpPr>
            <p:cNvPr id="14" name="Group 13"/>
            <p:cNvGrpSpPr/>
            <p:nvPr/>
          </p:nvGrpSpPr>
          <p:grpSpPr>
            <a:xfrm>
              <a:off x="5867400" y="4398264"/>
              <a:ext cx="1671089" cy="765865"/>
              <a:chOff x="5867400" y="4398264"/>
              <a:chExt cx="1671089" cy="765865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6705600" y="4398264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24</a:t>
                </a: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5867400" y="4686498"/>
                <a:ext cx="1219200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6705600" y="4794797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28</a:t>
                </a:r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5867400" y="5083031"/>
                <a:ext cx="1219200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304796" y="3404092"/>
              <a:ext cx="2286004" cy="1635204"/>
              <a:chOff x="304796" y="3404092"/>
              <a:chExt cx="2286004" cy="1635204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4799" y="3404092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16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304799" y="3675364"/>
                <a:ext cx="2286001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304796" y="4669964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20</a:t>
                </a:r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>
                <a:off x="304796" y="4941236"/>
                <a:ext cx="2286001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627358"/>
              </p:ext>
            </p:extLst>
          </p:nvPr>
        </p:nvGraphicFramePr>
        <p:xfrm>
          <a:off x="6477000" y="120777"/>
          <a:ext cx="2590800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'Everyday';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'Several times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'About once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6" name="Rectangle 25"/>
          <p:cNvSpPr/>
          <p:nvPr/>
        </p:nvSpPr>
        <p:spPr>
          <a:xfrm>
            <a:off x="6474337" y="91440"/>
            <a:ext cx="2606040" cy="1203960"/>
          </a:xfrm>
          <a:prstGeom prst="rect">
            <a:avLst/>
          </a:prstGeom>
          <a:noFill/>
          <a:ln w="38100">
            <a:solidFill>
              <a:srgbClr val="008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781800" y="1295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8000"/>
                </a:solidFill>
              </a:rPr>
              <a:t>Goers</a:t>
            </a:r>
          </a:p>
        </p:txBody>
      </p:sp>
    </p:spTree>
    <p:extLst>
      <p:ext uri="{BB962C8B-B14F-4D97-AF65-F5344CB8AC3E}">
        <p14:creationId xmlns:p14="http://schemas.microsoft.com/office/powerpoint/2010/main" val="3409667265"/>
      </p:ext>
    </p:extLst>
  </p:cSld>
  <p:clrMapOvr>
    <a:masterClrMapping/>
  </p:clrMapOvr>
  <p:transition spd="med" advTm="500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04796" y="3404092"/>
            <a:ext cx="7233693" cy="1760037"/>
            <a:chOff x="304796" y="3404092"/>
            <a:chExt cx="7233693" cy="1760037"/>
          </a:xfrm>
        </p:grpSpPr>
        <p:grpSp>
          <p:nvGrpSpPr>
            <p:cNvPr id="14" name="Group 13"/>
            <p:cNvGrpSpPr/>
            <p:nvPr/>
          </p:nvGrpSpPr>
          <p:grpSpPr>
            <a:xfrm>
              <a:off x="5867400" y="4398264"/>
              <a:ext cx="1671089" cy="765865"/>
              <a:chOff x="5867400" y="4398264"/>
              <a:chExt cx="1671089" cy="765865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6705600" y="4398264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24</a:t>
                </a: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5867400" y="4686498"/>
                <a:ext cx="1219200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6705600" y="4794797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28</a:t>
                </a:r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5867400" y="5083031"/>
                <a:ext cx="1219200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304796" y="3404092"/>
              <a:ext cx="2286004" cy="1635204"/>
              <a:chOff x="304796" y="3404092"/>
              <a:chExt cx="2286004" cy="1635204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4799" y="3404092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16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304799" y="3675364"/>
                <a:ext cx="2286001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304796" y="4669964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20</a:t>
                </a:r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>
                <a:off x="304796" y="4941236"/>
                <a:ext cx="2286001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787566"/>
              </p:ext>
            </p:extLst>
          </p:nvPr>
        </p:nvGraphicFramePr>
        <p:xfrm>
          <a:off x="6477000" y="120777"/>
          <a:ext cx="2590800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'Everyday';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'Several times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'About once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6" name="Rectangle 25"/>
          <p:cNvSpPr/>
          <p:nvPr/>
        </p:nvSpPr>
        <p:spPr>
          <a:xfrm>
            <a:off x="6474337" y="91440"/>
            <a:ext cx="2606040" cy="1203960"/>
          </a:xfrm>
          <a:prstGeom prst="rect">
            <a:avLst/>
          </a:prstGeom>
          <a:noFill/>
          <a:ln w="38100">
            <a:solidFill>
              <a:srgbClr val="008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781800" y="1295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8000"/>
                </a:solidFill>
              </a:rPr>
              <a:t>Goers</a:t>
            </a:r>
          </a:p>
        </p:txBody>
      </p:sp>
    </p:spTree>
    <p:extLst>
      <p:ext uri="{BB962C8B-B14F-4D97-AF65-F5344CB8AC3E}">
        <p14:creationId xmlns:p14="http://schemas.microsoft.com/office/powerpoint/2010/main" val="1652510909"/>
      </p:ext>
    </p:extLst>
  </p:cSld>
  <p:clrMapOvr>
    <a:masterClrMapping/>
  </p:clrMapOvr>
  <p:transition spd="med" advTm="500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191000" y="3962400"/>
            <a:ext cx="947189" cy="1982786"/>
            <a:chOff x="5867400" y="3941236"/>
            <a:chExt cx="947189" cy="1982786"/>
          </a:xfrm>
        </p:grpSpPr>
        <p:sp>
          <p:nvSpPr>
            <p:cNvPr id="4" name="TextBox 3"/>
            <p:cNvSpPr txBox="1"/>
            <p:nvPr/>
          </p:nvSpPr>
          <p:spPr>
            <a:xfrm>
              <a:off x="5881589" y="3941236"/>
              <a:ext cx="832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5867400" y="4234368"/>
              <a:ext cx="228600" cy="452130"/>
            </a:xfrm>
            <a:prstGeom prst="line">
              <a:avLst/>
            </a:prstGeom>
            <a:ln>
              <a:solidFill>
                <a:srgbClr val="7030A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981700" y="5554690"/>
              <a:ext cx="832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24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881589" y="5134712"/>
              <a:ext cx="290611" cy="471256"/>
            </a:xfrm>
            <a:prstGeom prst="line">
              <a:avLst/>
            </a:prstGeom>
            <a:ln>
              <a:solidFill>
                <a:srgbClr val="7030A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04796" y="3404092"/>
            <a:ext cx="7233693" cy="1760037"/>
            <a:chOff x="304796" y="3404092"/>
            <a:chExt cx="7233693" cy="1760037"/>
          </a:xfrm>
        </p:grpSpPr>
        <p:grpSp>
          <p:nvGrpSpPr>
            <p:cNvPr id="27" name="Group 26"/>
            <p:cNvGrpSpPr/>
            <p:nvPr/>
          </p:nvGrpSpPr>
          <p:grpSpPr>
            <a:xfrm>
              <a:off x="5867400" y="4398264"/>
              <a:ext cx="1671089" cy="765865"/>
              <a:chOff x="5867400" y="4398264"/>
              <a:chExt cx="1671089" cy="765865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6705600" y="4398264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24</a:t>
                </a:r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>
                <a:off x="5867400" y="4686498"/>
                <a:ext cx="1219200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6705600" y="4794797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28</a:t>
                </a:r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>
                <a:off x="5867400" y="5083031"/>
                <a:ext cx="1219200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304796" y="3404092"/>
              <a:ext cx="2286004" cy="1635204"/>
              <a:chOff x="304796" y="3404092"/>
              <a:chExt cx="2286004" cy="1635204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304799" y="3404092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16</a:t>
                </a: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304799" y="3675364"/>
                <a:ext cx="2286001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304796" y="4669964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20</a:t>
                </a: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304796" y="4941236"/>
                <a:ext cx="2286001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49204"/>
              </p:ext>
            </p:extLst>
          </p:nvPr>
        </p:nvGraphicFramePr>
        <p:xfrm>
          <a:off x="6477000" y="120777"/>
          <a:ext cx="2590800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'Everyday';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'Several times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'About once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0" name="Rectangle 39"/>
          <p:cNvSpPr/>
          <p:nvPr/>
        </p:nvSpPr>
        <p:spPr>
          <a:xfrm>
            <a:off x="6474337" y="91440"/>
            <a:ext cx="2606040" cy="1203960"/>
          </a:xfrm>
          <a:prstGeom prst="rect">
            <a:avLst/>
          </a:prstGeom>
          <a:noFill/>
          <a:ln w="38100">
            <a:solidFill>
              <a:srgbClr val="008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781800" y="1295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8000"/>
                </a:solidFill>
              </a:rPr>
              <a:t>Goers</a:t>
            </a:r>
          </a:p>
        </p:txBody>
      </p:sp>
    </p:spTree>
    <p:extLst>
      <p:ext uri="{BB962C8B-B14F-4D97-AF65-F5344CB8AC3E}">
        <p14:creationId xmlns:p14="http://schemas.microsoft.com/office/powerpoint/2010/main" val="17917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49204"/>
              </p:ext>
            </p:extLst>
          </p:nvPr>
        </p:nvGraphicFramePr>
        <p:xfrm>
          <a:off x="6477000" y="120777"/>
          <a:ext cx="2590800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'Everyday';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'Several times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'About once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0" name="Rectangle 39"/>
          <p:cNvSpPr/>
          <p:nvPr/>
        </p:nvSpPr>
        <p:spPr>
          <a:xfrm>
            <a:off x="6474337" y="91440"/>
            <a:ext cx="2606040" cy="1203960"/>
          </a:xfrm>
          <a:prstGeom prst="rect">
            <a:avLst/>
          </a:prstGeom>
          <a:noFill/>
          <a:ln w="38100">
            <a:solidFill>
              <a:srgbClr val="008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YEARS - blan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9365" y="201434"/>
            <a:ext cx="7485270" cy="64551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81800" y="1295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8000"/>
                </a:solidFill>
              </a:rPr>
              <a:t>Goers</a:t>
            </a:r>
          </a:p>
        </p:txBody>
      </p:sp>
    </p:spTree>
    <p:extLst>
      <p:ext uri="{BB962C8B-B14F-4D97-AF65-F5344CB8AC3E}">
        <p14:creationId xmlns:p14="http://schemas.microsoft.com/office/powerpoint/2010/main" val="17917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749204"/>
              </p:ext>
            </p:extLst>
          </p:nvPr>
        </p:nvGraphicFramePr>
        <p:xfrm>
          <a:off x="6477000" y="120777"/>
          <a:ext cx="2590800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'Everyday';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'Several times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'About once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0" name="Rectangle 39"/>
          <p:cNvSpPr/>
          <p:nvPr/>
        </p:nvSpPr>
        <p:spPr>
          <a:xfrm>
            <a:off x="6474337" y="91440"/>
            <a:ext cx="2606040" cy="1203960"/>
          </a:xfrm>
          <a:prstGeom prst="rect">
            <a:avLst/>
          </a:prstGeom>
          <a:noFill/>
          <a:ln w="38100">
            <a:solidFill>
              <a:srgbClr val="008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GE- Blan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9365" y="201434"/>
            <a:ext cx="7485270" cy="64551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81800" y="1295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8000"/>
                </a:solidFill>
              </a:rPr>
              <a:t>Goers</a:t>
            </a:r>
          </a:p>
        </p:txBody>
      </p:sp>
    </p:spTree>
    <p:extLst>
      <p:ext uri="{BB962C8B-B14F-4D97-AF65-F5344CB8AC3E}">
        <p14:creationId xmlns:p14="http://schemas.microsoft.com/office/powerpoint/2010/main" val="17917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57200"/>
            <a:ext cx="8229600" cy="914400"/>
          </a:xfrm>
        </p:spPr>
        <p:txBody>
          <a:bodyPr/>
          <a:lstStyle/>
          <a:p>
            <a:pPr eaLnBrk="1" hangingPunct="1"/>
            <a:r>
              <a:rPr lang="en-US"/>
              <a:t>Overview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0" y="1371600"/>
            <a:ext cx="9144000" cy="5867400"/>
          </a:xfrm>
        </p:spPr>
        <p:txBody>
          <a:bodyPr>
            <a:normAutofit/>
          </a:bodyPr>
          <a:lstStyle/>
          <a:p>
            <a:pPr eaLnBrk="1" hangingPunct="1"/>
            <a:r>
              <a:rPr lang="en-US"/>
              <a:t>EMOSA Sexuality Models</a:t>
            </a:r>
          </a:p>
          <a:p>
            <a:pPr lvl="1" eaLnBrk="1" hangingPunct="1"/>
            <a:r>
              <a:rPr lang="en-US"/>
              <a:t>Simple two-sex EMOSA sexuality model</a:t>
            </a:r>
          </a:p>
          <a:p>
            <a:pPr lvl="1" eaLnBrk="1" hangingPunct="1"/>
            <a:r>
              <a:rPr lang="en-US"/>
              <a:t>Inter-cohort contagion model</a:t>
            </a:r>
          </a:p>
          <a:p>
            <a:pPr lvl="1" eaLnBrk="1" hangingPunct="1"/>
            <a:r>
              <a:rPr lang="en-US"/>
              <a:t>Developmental EMOSA sexual development model</a:t>
            </a:r>
          </a:p>
          <a:p>
            <a:pPr lvl="1" eaLnBrk="1" hangingPunct="1"/>
            <a:r>
              <a:rPr lang="en-US"/>
              <a:t>EMOSA sexuality/pregnancy/STD model</a:t>
            </a:r>
          </a:p>
          <a:p>
            <a:pPr lvl="1" eaLnBrk="1" hangingPunct="1"/>
            <a:endParaRPr lang="en-US"/>
          </a:p>
          <a:p>
            <a:pPr eaLnBrk="1" hangingPunct="1"/>
            <a:r>
              <a:rPr lang="en-US"/>
              <a:t>EMOSA Smoking and Drinking Models</a:t>
            </a:r>
          </a:p>
          <a:p>
            <a:pPr lvl="1" eaLnBrk="1" hangingPunct="1"/>
            <a:r>
              <a:rPr lang="en-US"/>
              <a:t>Simple one-sex EMOSA smoking/drinking model</a:t>
            </a:r>
          </a:p>
          <a:p>
            <a:pPr lvl="1" eaLnBrk="1" hangingPunct="1"/>
            <a:r>
              <a:rPr lang="en-US"/>
              <a:t>Stagewise EMOSA smoking/drinking model</a:t>
            </a:r>
          </a:p>
          <a:p>
            <a:pPr lvl="1" eaLnBrk="1" hangingPunct="1"/>
            <a:r>
              <a:rPr lang="en-US"/>
              <a:t>The mathematics of social contagion</a:t>
            </a:r>
          </a:p>
          <a:p>
            <a:pPr lvl="1" eaLnBrk="1" hangingPunct="1"/>
            <a:r>
              <a:rPr lang="en-US"/>
              <a:t>New data - the Oklahoma Smoking/Drinking Survey</a:t>
            </a:r>
          </a:p>
          <a:p>
            <a:pPr lvl="1" eaLnBrk="1" hangingPunct="1"/>
            <a:r>
              <a:rPr lang="en-US"/>
              <a:t>New empirical results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OERS - ag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9365" y="201434"/>
            <a:ext cx="7485270" cy="6455131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62584"/>
              </p:ext>
            </p:extLst>
          </p:nvPr>
        </p:nvGraphicFramePr>
        <p:xfrm>
          <a:off x="6477000" y="120777"/>
          <a:ext cx="2590800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'Everyday';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'Several times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'About once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474337" y="91440"/>
            <a:ext cx="2606040" cy="1203960"/>
          </a:xfrm>
          <a:prstGeom prst="rect">
            <a:avLst/>
          </a:prstGeom>
          <a:noFill/>
          <a:ln w="38100">
            <a:solidFill>
              <a:srgbClr val="008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772400" y="47244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.18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1295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8000"/>
                </a:solidFill>
              </a:rPr>
              <a:t>Goers</a:t>
            </a:r>
          </a:p>
        </p:txBody>
      </p:sp>
    </p:spTree>
    <p:extLst>
      <p:ext uri="{BB962C8B-B14F-4D97-AF65-F5344CB8AC3E}">
        <p14:creationId xmlns:p14="http://schemas.microsoft.com/office/powerpoint/2010/main" val="52885805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837330"/>
              </p:ext>
            </p:extLst>
          </p:nvPr>
        </p:nvGraphicFramePr>
        <p:xfrm>
          <a:off x="6477000" y="120777"/>
          <a:ext cx="2590800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'Everyday';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'Several times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'About once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'About twice a month'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'About once a month'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‘LT once a month'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'Once or twice'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'Never'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6474337" y="91440"/>
            <a:ext cx="2606040" cy="3325367"/>
            <a:chOff x="6474337" y="91440"/>
            <a:chExt cx="2606040" cy="3325367"/>
          </a:xfrm>
        </p:grpSpPr>
        <p:sp>
          <p:nvSpPr>
            <p:cNvPr id="6" name="Rectangle 5"/>
            <p:cNvSpPr/>
            <p:nvPr/>
          </p:nvSpPr>
          <p:spPr>
            <a:xfrm>
              <a:off x="6474337" y="91440"/>
              <a:ext cx="2606040" cy="1203960"/>
            </a:xfrm>
            <a:prstGeom prst="rect">
              <a:avLst/>
            </a:prstGeom>
            <a:noFill/>
            <a:ln w="38100">
              <a:solidFill>
                <a:srgbClr val="008000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77000" y="1371600"/>
              <a:ext cx="2603377" cy="1359407"/>
            </a:xfrm>
            <a:prstGeom prst="rect">
              <a:avLst/>
            </a:prstGeom>
            <a:noFill/>
            <a:ln w="38100">
              <a:solidFill>
                <a:srgbClr val="CC9900"/>
              </a:solidFill>
            </a:ln>
            <a:effectLst>
              <a:glow rad="101600">
                <a:srgbClr val="FFFF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474337" y="2792004"/>
              <a:ext cx="2590800" cy="62480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692882"/>
      </p:ext>
    </p:extLst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139696" y="4038600"/>
            <a:ext cx="4107180" cy="397953"/>
            <a:chOff x="2139696" y="4038600"/>
            <a:chExt cx="4107180" cy="397953"/>
          </a:xfrm>
        </p:grpSpPr>
        <p:sp>
          <p:nvSpPr>
            <p:cNvPr id="12" name="TextBox 11"/>
            <p:cNvSpPr txBox="1"/>
            <p:nvPr/>
          </p:nvSpPr>
          <p:spPr>
            <a:xfrm>
              <a:off x="2139696" y="4067221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.27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13476" y="403860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.24</a:t>
              </a: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536401"/>
              </p:ext>
            </p:extLst>
          </p:nvPr>
        </p:nvGraphicFramePr>
        <p:xfrm>
          <a:off x="6477000" y="120777"/>
          <a:ext cx="2590800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'About twice a month'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'About once a month'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‘LT once a month'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6477000" y="1371600"/>
            <a:ext cx="2603377" cy="1359407"/>
          </a:xfrm>
          <a:prstGeom prst="rect">
            <a:avLst/>
          </a:prstGeom>
          <a:noFill/>
          <a:ln w="38100">
            <a:solidFill>
              <a:srgbClr val="CC9900"/>
            </a:solidFill>
          </a:ln>
          <a:effectLst>
            <a:glow rad="101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81800" y="8382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C9900"/>
                </a:solidFill>
              </a:rPr>
              <a:t>Irregular</a:t>
            </a:r>
          </a:p>
        </p:txBody>
      </p:sp>
    </p:spTree>
    <p:extLst>
      <p:ext uri="{BB962C8B-B14F-4D97-AF65-F5344CB8AC3E}">
        <p14:creationId xmlns:p14="http://schemas.microsoft.com/office/powerpoint/2010/main" val="35405314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02697"/>
              </p:ext>
            </p:extLst>
          </p:nvPr>
        </p:nvGraphicFramePr>
        <p:xfrm>
          <a:off x="6477000" y="120777"/>
          <a:ext cx="2590800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'About twice a month'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'About once a month'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‘LT once a month'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477000" y="1371600"/>
            <a:ext cx="2603377" cy="1359407"/>
          </a:xfrm>
          <a:prstGeom prst="rect">
            <a:avLst/>
          </a:prstGeom>
          <a:noFill/>
          <a:ln w="38100">
            <a:solidFill>
              <a:srgbClr val="CC9900"/>
            </a:solidFill>
          </a:ln>
          <a:effectLst>
            <a:glow rad="101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81800" y="8382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C9900"/>
                </a:solidFill>
              </a:rPr>
              <a:t>Irregular</a:t>
            </a:r>
          </a:p>
        </p:txBody>
      </p:sp>
    </p:spTree>
    <p:extLst>
      <p:ext uri="{BB962C8B-B14F-4D97-AF65-F5344CB8AC3E}">
        <p14:creationId xmlns:p14="http://schemas.microsoft.com/office/powerpoint/2010/main" val="1412958138"/>
      </p:ext>
    </p:extLst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02697"/>
              </p:ext>
            </p:extLst>
          </p:nvPr>
        </p:nvGraphicFramePr>
        <p:xfrm>
          <a:off x="6477000" y="120777"/>
          <a:ext cx="2590800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'About twice a month'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'About once a month'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‘LT once a month'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477000" y="1371600"/>
            <a:ext cx="2603377" cy="1359407"/>
          </a:xfrm>
          <a:prstGeom prst="rect">
            <a:avLst/>
          </a:prstGeom>
          <a:noFill/>
          <a:ln w="38100">
            <a:solidFill>
              <a:srgbClr val="CC9900"/>
            </a:solidFill>
          </a:ln>
          <a:effectLst>
            <a:glow rad="101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RREGULARS - ag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9365" y="201434"/>
            <a:ext cx="7485270" cy="64551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72400" y="41910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.27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1800" y="8382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C9900"/>
                </a:solidFill>
              </a:rPr>
              <a:t>Irregular</a:t>
            </a:r>
          </a:p>
        </p:txBody>
      </p:sp>
    </p:spTree>
    <p:extLst>
      <p:ext uri="{BB962C8B-B14F-4D97-AF65-F5344CB8AC3E}">
        <p14:creationId xmlns:p14="http://schemas.microsoft.com/office/powerpoint/2010/main" val="1412958138"/>
      </p:ext>
    </p:extLst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9696" y="3047475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.44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13476" y="2209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.58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071141"/>
              </p:ext>
            </p:extLst>
          </p:nvPr>
        </p:nvGraphicFramePr>
        <p:xfrm>
          <a:off x="6400800" y="762000"/>
          <a:ext cx="2590800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'Once or twice'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'Never'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6398137" y="3433227"/>
            <a:ext cx="2590800" cy="624803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05600" y="41148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C00000"/>
                </a:solidFill>
              </a:rPr>
              <a:t>Nongoer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81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91000" y="1905000"/>
            <a:ext cx="947189" cy="1982786"/>
            <a:chOff x="5867400" y="3941236"/>
            <a:chExt cx="947189" cy="1982786"/>
          </a:xfrm>
        </p:grpSpPr>
        <p:sp>
          <p:nvSpPr>
            <p:cNvPr id="7" name="TextBox 6"/>
            <p:cNvSpPr txBox="1"/>
            <p:nvPr/>
          </p:nvSpPr>
          <p:spPr>
            <a:xfrm>
              <a:off x="5881589" y="3941236"/>
              <a:ext cx="832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5867400" y="4234368"/>
              <a:ext cx="228600" cy="452130"/>
            </a:xfrm>
            <a:prstGeom prst="line">
              <a:avLst/>
            </a:prstGeom>
            <a:ln>
              <a:solidFill>
                <a:srgbClr val="7030A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981700" y="5554690"/>
              <a:ext cx="832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24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5881589" y="5134712"/>
              <a:ext cx="290611" cy="471256"/>
            </a:xfrm>
            <a:prstGeom prst="line">
              <a:avLst/>
            </a:prstGeom>
            <a:ln>
              <a:solidFill>
                <a:srgbClr val="7030A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071141"/>
              </p:ext>
            </p:extLst>
          </p:nvPr>
        </p:nvGraphicFramePr>
        <p:xfrm>
          <a:off x="6400800" y="762000"/>
          <a:ext cx="2590800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'Once or twice'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'Never'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6398137" y="3433227"/>
            <a:ext cx="2590800" cy="624803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705600" y="41148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C00000"/>
                </a:solidFill>
              </a:rPr>
              <a:t>Nongoer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09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071141"/>
              </p:ext>
            </p:extLst>
          </p:nvPr>
        </p:nvGraphicFramePr>
        <p:xfrm>
          <a:off x="6400800" y="762000"/>
          <a:ext cx="2590800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'Once or twice'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'Never'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6398137" y="3433227"/>
            <a:ext cx="2590800" cy="624803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NONGOERS - ag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9365" y="201434"/>
            <a:ext cx="7485270" cy="64551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48600" y="2514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.55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05600" y="41148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C00000"/>
                </a:solidFill>
              </a:rPr>
              <a:t>Nongoer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09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Religious Involvement changes rapidly between 16 and 21 years of age</a:t>
            </a:r>
          </a:p>
          <a:p>
            <a:r>
              <a:rPr lang="en-US" dirty="0"/>
              <a:t>But does not change much after that</a:t>
            </a:r>
          </a:p>
          <a:p>
            <a:r>
              <a:rPr lang="en-US" dirty="0"/>
              <a:t>Goers are most AGE diverse / predictive</a:t>
            </a:r>
          </a:p>
          <a:p>
            <a:r>
              <a:rPr lang="en-US" dirty="0"/>
              <a:t>Irregulars are not AGE diverse at all</a:t>
            </a:r>
          </a:p>
          <a:p>
            <a:r>
              <a:rPr lang="en-US" dirty="0"/>
              <a:t>Nongoers continue increase in numbers slowly after 21 – secularization effect?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477000" y="29413"/>
            <a:ext cx="2610479" cy="1365391"/>
            <a:chOff x="1671961" y="3431362"/>
            <a:chExt cx="2610479" cy="136539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961" y="3431362"/>
              <a:ext cx="2590586" cy="1365391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676400" y="3512078"/>
              <a:ext cx="2606040" cy="1203960"/>
            </a:xfrm>
            <a:prstGeom prst="rect">
              <a:avLst/>
            </a:prstGeom>
            <a:noFill/>
            <a:ln w="38100">
              <a:solidFill>
                <a:srgbClr val="008000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481439" y="1396878"/>
            <a:ext cx="2614621" cy="1374269"/>
            <a:chOff x="2998655" y="3048000"/>
            <a:chExt cx="2614621" cy="137426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8655" y="3056878"/>
              <a:ext cx="2590586" cy="1365391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3009899" y="3048000"/>
              <a:ext cx="2603377" cy="1359407"/>
            </a:xfrm>
            <a:prstGeom prst="rect">
              <a:avLst/>
            </a:prstGeom>
            <a:noFill/>
            <a:ln w="38100">
              <a:solidFill>
                <a:srgbClr val="CC9900"/>
              </a:solidFill>
            </a:ln>
            <a:effectLst>
              <a:glow rad="101600">
                <a:srgbClr val="FFFF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89059" y="2813380"/>
            <a:ext cx="2590800" cy="920420"/>
            <a:chOff x="4190786" y="5257800"/>
            <a:chExt cx="2590800" cy="92042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0" y="5257800"/>
              <a:ext cx="2590586" cy="92042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4190786" y="5257800"/>
              <a:ext cx="2590800" cy="62480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850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/>
              <a:t>A Simple EMOSA Sexuality Model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8305800" cy="4835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/>
              <a:t>Rowe, Rodgers, &amp; Meseck-Bushey, 1989, </a:t>
            </a:r>
            <a:r>
              <a:rPr lang="en-US" sz="2400" u="sng"/>
              <a:t>Social Biology</a:t>
            </a:r>
            <a:r>
              <a:rPr lang="en-US" sz="2400"/>
              <a:t>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80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/>
              <a:t>P</a:t>
            </a:r>
            <a:r>
              <a:rPr lang="en-US" sz="2400" baseline="-25000"/>
              <a:t>t+1</a:t>
            </a:r>
            <a:r>
              <a:rPr lang="en-US" sz="2400"/>
              <a:t>  =    P</a:t>
            </a:r>
            <a:r>
              <a:rPr lang="en-US" sz="2400" baseline="-25000"/>
              <a:t>t</a:t>
            </a:r>
            <a:r>
              <a:rPr lang="en-US" sz="2400"/>
              <a:t>  +            T  (P</a:t>
            </a:r>
            <a:r>
              <a:rPr lang="en-US" sz="2400" baseline="-25000"/>
              <a:t>t</a:t>
            </a:r>
            <a:r>
              <a:rPr lang="en-US" sz="2400"/>
              <a:t>) (1-P</a:t>
            </a:r>
            <a:r>
              <a:rPr lang="en-US" sz="2400" baseline="-25000"/>
              <a:t>t</a:t>
            </a:r>
            <a:r>
              <a:rPr lang="en-US" sz="2400"/>
              <a:t>)      +        k   (1- P</a:t>
            </a:r>
            <a:r>
              <a:rPr lang="en-US" sz="2400" baseline="-25000"/>
              <a:t>t</a:t>
            </a:r>
            <a:r>
              <a:rPr lang="en-US" sz="2400"/>
              <a:t>) (1-P</a:t>
            </a:r>
            <a:r>
              <a:rPr lang="en-US" sz="2400" baseline="-25000"/>
              <a:t>t</a:t>
            </a:r>
            <a:r>
              <a:rPr lang="en-US" sz="2400"/>
              <a:t>)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/>
              <a:t>		   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/>
              <a:t> 	  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/>
              <a:t>      Carry-Over   Epidemic       Non-epidemic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40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/>
              <a:t>P</a:t>
            </a:r>
            <a:r>
              <a:rPr lang="en-US" sz="2800" baseline="-25000"/>
              <a:t>t </a:t>
            </a:r>
            <a:r>
              <a:rPr lang="en-US" sz="2800"/>
              <a:t>is prevalence at time 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/>
              <a:t>T is the epidemic transmission parameter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/>
              <a:t>k is the non-epidemic transmission parameter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800"/>
          </a:p>
        </p:txBody>
      </p:sp>
      <p:sp>
        <p:nvSpPr>
          <p:cNvPr id="14340" name="Line 4"/>
          <p:cNvSpPr>
            <a:spLocks noChangeShapeType="1"/>
          </p:cNvSpPr>
          <p:nvPr/>
        </p:nvSpPr>
        <p:spPr bwMode="auto">
          <a:xfrm flipV="1">
            <a:off x="1905000" y="3124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41" name="Line 7"/>
          <p:cNvSpPr>
            <a:spLocks noChangeShapeType="1"/>
          </p:cNvSpPr>
          <p:nvPr/>
        </p:nvSpPr>
        <p:spPr bwMode="auto">
          <a:xfrm flipV="1">
            <a:off x="7086600" y="3124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42" name="Line 8"/>
          <p:cNvSpPr>
            <a:spLocks noChangeShapeType="1"/>
          </p:cNvSpPr>
          <p:nvPr/>
        </p:nvSpPr>
        <p:spPr bwMode="auto">
          <a:xfrm>
            <a:off x="1143000" y="3810000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3" name="Line 9"/>
          <p:cNvSpPr>
            <a:spLocks noChangeShapeType="1"/>
          </p:cNvSpPr>
          <p:nvPr/>
        </p:nvSpPr>
        <p:spPr bwMode="auto">
          <a:xfrm>
            <a:off x="3429000" y="3810000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4" name="Line 10"/>
          <p:cNvSpPr>
            <a:spLocks noChangeShapeType="1"/>
          </p:cNvSpPr>
          <p:nvPr/>
        </p:nvSpPr>
        <p:spPr bwMode="auto">
          <a:xfrm>
            <a:off x="5943600" y="38100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5" name="Line 11"/>
          <p:cNvSpPr>
            <a:spLocks noChangeShapeType="1"/>
          </p:cNvSpPr>
          <p:nvPr/>
        </p:nvSpPr>
        <p:spPr bwMode="auto">
          <a:xfrm flipV="1">
            <a:off x="4114800" y="3124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46" name="Line 13"/>
          <p:cNvSpPr>
            <a:spLocks noChangeShapeType="1"/>
          </p:cNvSpPr>
          <p:nvPr/>
        </p:nvSpPr>
        <p:spPr bwMode="auto">
          <a:xfrm>
            <a:off x="1752600" y="3048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7" name="Line 14"/>
          <p:cNvSpPr>
            <a:spLocks noChangeShapeType="1"/>
          </p:cNvSpPr>
          <p:nvPr/>
        </p:nvSpPr>
        <p:spPr bwMode="auto">
          <a:xfrm>
            <a:off x="3352800" y="3048000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8" name="Line 15"/>
          <p:cNvSpPr>
            <a:spLocks noChangeShapeType="1"/>
          </p:cNvSpPr>
          <p:nvPr/>
        </p:nvSpPr>
        <p:spPr bwMode="auto">
          <a:xfrm>
            <a:off x="6019800" y="30480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6477000" y="29413"/>
            <a:ext cx="2610479" cy="1365391"/>
            <a:chOff x="1671961" y="3431362"/>
            <a:chExt cx="2610479" cy="136539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961" y="3431362"/>
              <a:ext cx="2590586" cy="1365391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1676400" y="3512078"/>
              <a:ext cx="2606040" cy="1203960"/>
            </a:xfrm>
            <a:prstGeom prst="rect">
              <a:avLst/>
            </a:prstGeom>
            <a:noFill/>
            <a:ln w="38100">
              <a:solidFill>
                <a:srgbClr val="008000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481439" y="1396878"/>
            <a:ext cx="2614621" cy="1374269"/>
            <a:chOff x="2998655" y="3048000"/>
            <a:chExt cx="2614621" cy="137426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8655" y="3056878"/>
              <a:ext cx="2590586" cy="1365391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3009899" y="3048000"/>
              <a:ext cx="2603377" cy="1359407"/>
            </a:xfrm>
            <a:prstGeom prst="rect">
              <a:avLst/>
            </a:prstGeom>
            <a:noFill/>
            <a:ln w="38100">
              <a:solidFill>
                <a:srgbClr val="CC9900"/>
              </a:solidFill>
            </a:ln>
            <a:effectLst>
              <a:glow rad="101600">
                <a:srgbClr val="FFFF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489059" y="2813380"/>
            <a:ext cx="2590800" cy="920420"/>
            <a:chOff x="4190786" y="5257800"/>
            <a:chExt cx="2590800" cy="92042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0" y="5257800"/>
              <a:ext cx="2590586" cy="92042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4190786" y="5257800"/>
              <a:ext cx="2590800" cy="62480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497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/>
          <p:nvPr/>
        </p:nvGrpSpPr>
        <p:grpSpPr>
          <a:xfrm>
            <a:off x="6477000" y="29413"/>
            <a:ext cx="2610479" cy="1365391"/>
            <a:chOff x="1671961" y="3431362"/>
            <a:chExt cx="2610479" cy="136539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961" y="3431362"/>
              <a:ext cx="2590586" cy="1365391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1676400" y="3512078"/>
              <a:ext cx="2606040" cy="1203960"/>
            </a:xfrm>
            <a:prstGeom prst="rect">
              <a:avLst/>
            </a:prstGeom>
            <a:noFill/>
            <a:ln w="38100">
              <a:solidFill>
                <a:srgbClr val="008000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3"/>
          <p:cNvGrpSpPr/>
          <p:nvPr/>
        </p:nvGrpSpPr>
        <p:grpSpPr>
          <a:xfrm>
            <a:off x="6481439" y="1396878"/>
            <a:ext cx="2614621" cy="1374269"/>
            <a:chOff x="2998655" y="3048000"/>
            <a:chExt cx="2614621" cy="137426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8655" y="3056878"/>
              <a:ext cx="2590586" cy="136539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3009899" y="3048000"/>
              <a:ext cx="2603377" cy="1359407"/>
            </a:xfrm>
            <a:prstGeom prst="rect">
              <a:avLst/>
            </a:prstGeom>
            <a:noFill/>
            <a:ln w="38100">
              <a:solidFill>
                <a:srgbClr val="CC9900"/>
              </a:solidFill>
            </a:ln>
            <a:effectLst>
              <a:glow rad="101600">
                <a:srgbClr val="FFFF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26"/>
          <p:cNvGrpSpPr/>
          <p:nvPr/>
        </p:nvGrpSpPr>
        <p:grpSpPr>
          <a:xfrm>
            <a:off x="6489059" y="2813380"/>
            <a:ext cx="2590800" cy="920420"/>
            <a:chOff x="4190786" y="5257800"/>
            <a:chExt cx="2590800" cy="92042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0" y="5257800"/>
              <a:ext cx="2590586" cy="92042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4190786" y="5257800"/>
              <a:ext cx="2590800" cy="62480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39"/>
          <p:cNvGrpSpPr/>
          <p:nvPr/>
        </p:nvGrpSpPr>
        <p:grpSpPr>
          <a:xfrm>
            <a:off x="-838200" y="-438939"/>
            <a:ext cx="10513695" cy="7601739"/>
            <a:chOff x="-838200" y="-438939"/>
            <a:chExt cx="10513695" cy="7601739"/>
          </a:xfrm>
        </p:grpSpPr>
        <p:grpSp>
          <p:nvGrpSpPr>
            <p:cNvPr id="6" name="Group 3"/>
            <p:cNvGrpSpPr/>
            <p:nvPr/>
          </p:nvGrpSpPr>
          <p:grpSpPr>
            <a:xfrm>
              <a:off x="-838200" y="-438939"/>
              <a:ext cx="10513695" cy="7601739"/>
              <a:chOff x="-762000" y="-438939"/>
              <a:chExt cx="10513695" cy="7601739"/>
            </a:xfrm>
          </p:grpSpPr>
          <p:sp>
            <p:nvSpPr>
              <p:cNvPr id="45" name="Arc 44"/>
              <p:cNvSpPr/>
              <p:nvPr/>
            </p:nvSpPr>
            <p:spPr>
              <a:xfrm>
                <a:off x="2100072" y="1219200"/>
                <a:ext cx="2467356" cy="2476500"/>
              </a:xfrm>
              <a:prstGeom prst="arc">
                <a:avLst>
                  <a:gd name="adj1" fmla="val 16820694"/>
                  <a:gd name="adj2" fmla="val 21012694"/>
                </a:avLst>
              </a:prstGeom>
              <a:ln w="28575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Arc 45"/>
              <p:cNvSpPr/>
              <p:nvPr/>
            </p:nvSpPr>
            <p:spPr>
              <a:xfrm>
                <a:off x="4459224" y="3417089"/>
                <a:ext cx="2474976" cy="2538559"/>
              </a:xfrm>
              <a:prstGeom prst="arc">
                <a:avLst>
                  <a:gd name="adj1" fmla="val 16686878"/>
                  <a:gd name="adj2" fmla="val 20973430"/>
                </a:avLst>
              </a:prstGeom>
              <a:ln w="28575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Arc 46"/>
              <p:cNvSpPr/>
              <p:nvPr/>
            </p:nvSpPr>
            <p:spPr>
              <a:xfrm>
                <a:off x="-762000" y="381000"/>
                <a:ext cx="8686800" cy="6781800"/>
              </a:xfrm>
              <a:prstGeom prst="arc">
                <a:avLst>
                  <a:gd name="adj1" fmla="val 16187129"/>
                  <a:gd name="adj2" fmla="val 497713"/>
                </a:avLst>
              </a:prstGeom>
              <a:ln w="28575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Arc 47"/>
              <p:cNvSpPr/>
              <p:nvPr/>
            </p:nvSpPr>
            <p:spPr>
              <a:xfrm rot="11135464">
                <a:off x="1217295" y="-438939"/>
                <a:ext cx="8534400" cy="6929029"/>
              </a:xfrm>
              <a:prstGeom prst="arc">
                <a:avLst>
                  <a:gd name="adj1" fmla="val 15701779"/>
                  <a:gd name="adj2" fmla="val 116187"/>
                </a:avLst>
              </a:prstGeom>
              <a:ln w="28575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/>
              <p:cNvSpPr/>
              <p:nvPr/>
            </p:nvSpPr>
            <p:spPr>
              <a:xfrm rot="10800000">
                <a:off x="2243328" y="838200"/>
                <a:ext cx="2535936" cy="2599872"/>
              </a:xfrm>
              <a:prstGeom prst="arc">
                <a:avLst>
                  <a:gd name="adj1" fmla="val 16644373"/>
                  <a:gd name="adj2" fmla="val 20728674"/>
                </a:avLst>
              </a:prstGeom>
              <a:ln w="28575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/>
              <p:cNvSpPr/>
              <p:nvPr/>
            </p:nvSpPr>
            <p:spPr>
              <a:xfrm rot="10800000">
                <a:off x="4629910" y="3141670"/>
                <a:ext cx="2380489" cy="2497130"/>
              </a:xfrm>
              <a:prstGeom prst="arc">
                <a:avLst>
                  <a:gd name="adj1" fmla="val 16676078"/>
                  <a:gd name="adj2" fmla="val 20724751"/>
                </a:avLst>
              </a:prstGeom>
              <a:ln w="28575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Oval 41"/>
            <p:cNvSpPr/>
            <p:nvPr/>
          </p:nvSpPr>
          <p:spPr>
            <a:xfrm>
              <a:off x="1219200" y="457200"/>
              <a:ext cx="1524000" cy="1524000"/>
            </a:xfrm>
            <a:prstGeom prst="ellipse">
              <a:avLst/>
            </a:pr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Goers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3733800" y="2895600"/>
              <a:ext cx="1371600" cy="1371600"/>
            </a:xfrm>
            <a:prstGeom prst="ellipse">
              <a:avLst/>
            </a:pr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Irregulars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5867400" y="4876800"/>
              <a:ext cx="1676400" cy="1676400"/>
            </a:xfrm>
            <a:prstGeom prst="ellipse">
              <a:avLst/>
            </a:pr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Nongoers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690967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7 -0.01503 L -0.62604 0.05874 " pathEditMode="fixed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35" y="367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26556E-6 L -0.36841 0.2181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20" y="1089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57622E-6 L -0.12639 0.3557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19" y="177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00 Prevalence - No Gri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4552" y="0"/>
            <a:ext cx="7874896" cy="6858000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-838200" y="-438939"/>
            <a:ext cx="10513695" cy="7601739"/>
            <a:chOff x="-762000" y="-438939"/>
            <a:chExt cx="10513695" cy="7601739"/>
          </a:xfrm>
        </p:grpSpPr>
        <p:sp>
          <p:nvSpPr>
            <p:cNvPr id="14" name="Arc 13"/>
            <p:cNvSpPr/>
            <p:nvPr/>
          </p:nvSpPr>
          <p:spPr>
            <a:xfrm>
              <a:off x="2100072" y="1219200"/>
              <a:ext cx="2467356" cy="2476500"/>
            </a:xfrm>
            <a:prstGeom prst="arc">
              <a:avLst>
                <a:gd name="adj1" fmla="val 16820694"/>
                <a:gd name="adj2" fmla="val 21012694"/>
              </a:avLst>
            </a:prstGeom>
            <a:ln w="28575">
              <a:solidFill>
                <a:schemeClr val="tx1">
                  <a:alpha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>
              <a:off x="4459224" y="3417089"/>
              <a:ext cx="2474976" cy="2538559"/>
            </a:xfrm>
            <a:prstGeom prst="arc">
              <a:avLst>
                <a:gd name="adj1" fmla="val 16686878"/>
                <a:gd name="adj2" fmla="val 20973430"/>
              </a:avLst>
            </a:prstGeom>
            <a:ln w="28575">
              <a:solidFill>
                <a:schemeClr val="tx1">
                  <a:alpha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>
              <a:off x="-762000" y="381000"/>
              <a:ext cx="8686800" cy="6781800"/>
            </a:xfrm>
            <a:prstGeom prst="arc">
              <a:avLst>
                <a:gd name="adj1" fmla="val 16187129"/>
                <a:gd name="adj2" fmla="val 497713"/>
              </a:avLst>
            </a:prstGeom>
            <a:ln w="28575">
              <a:solidFill>
                <a:schemeClr val="tx1">
                  <a:alpha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rot="11135464">
              <a:off x="1217295" y="-438939"/>
              <a:ext cx="8534400" cy="6929029"/>
            </a:xfrm>
            <a:prstGeom prst="arc">
              <a:avLst>
                <a:gd name="adj1" fmla="val 15701779"/>
                <a:gd name="adj2" fmla="val 116187"/>
              </a:avLst>
            </a:prstGeom>
            <a:ln w="28575">
              <a:solidFill>
                <a:schemeClr val="tx1">
                  <a:alpha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 rot="10800000">
              <a:off x="2243328" y="838200"/>
              <a:ext cx="2535936" cy="2599872"/>
            </a:xfrm>
            <a:prstGeom prst="arc">
              <a:avLst>
                <a:gd name="adj1" fmla="val 16644373"/>
                <a:gd name="adj2" fmla="val 20728674"/>
              </a:avLst>
            </a:prstGeom>
            <a:ln w="28575">
              <a:solidFill>
                <a:schemeClr val="tx1">
                  <a:alpha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rot="10800000">
              <a:off x="4629910" y="3141670"/>
              <a:ext cx="2380489" cy="2497130"/>
            </a:xfrm>
            <a:prstGeom prst="arc">
              <a:avLst>
                <a:gd name="adj1" fmla="val 16676078"/>
                <a:gd name="adj2" fmla="val 20724751"/>
              </a:avLst>
            </a:prstGeom>
            <a:ln w="28575">
              <a:solidFill>
                <a:schemeClr val="tx1">
                  <a:alpha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1"/>
          <p:cNvGrpSpPr/>
          <p:nvPr/>
        </p:nvGrpSpPr>
        <p:grpSpPr>
          <a:xfrm>
            <a:off x="1124712" y="152400"/>
            <a:ext cx="7040880" cy="6504432"/>
            <a:chOff x="1124712" y="152400"/>
            <a:chExt cx="7040880" cy="6504432"/>
          </a:xfrm>
        </p:grpSpPr>
        <p:sp>
          <p:nvSpPr>
            <p:cNvPr id="23" name="Rectangle 22"/>
            <p:cNvSpPr/>
            <p:nvPr/>
          </p:nvSpPr>
          <p:spPr>
            <a:xfrm>
              <a:off x="1124712" y="152400"/>
              <a:ext cx="2331720" cy="2151888"/>
            </a:xfrm>
            <a:prstGeom prst="rect">
              <a:avLst/>
            </a:prstGeom>
            <a:noFill/>
            <a:ln w="57150">
              <a:solidFill>
                <a:srgbClr val="00CC00">
                  <a:alpha val="70000"/>
                </a:srgbClr>
              </a:solidFill>
            </a:ln>
            <a:effectLst>
              <a:outerShdw blurRad="1778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456432" y="2304288"/>
              <a:ext cx="2340864" cy="2157984"/>
            </a:xfrm>
            <a:prstGeom prst="rect">
              <a:avLst/>
            </a:prstGeom>
            <a:noFill/>
            <a:ln w="57150">
              <a:solidFill>
                <a:srgbClr val="FFFF00">
                  <a:alpha val="80000"/>
                </a:srgbClr>
              </a:solidFill>
            </a:ln>
            <a:effectLst>
              <a:outerShdw blurRad="177800" algn="ct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88152" y="4471416"/>
              <a:ext cx="2377440" cy="2185416"/>
            </a:xfrm>
            <a:prstGeom prst="rect">
              <a:avLst/>
            </a:prstGeom>
            <a:noFill/>
            <a:ln w="57150">
              <a:solidFill>
                <a:srgbClr val="FF0000">
                  <a:alpha val="70000"/>
                </a:srgbClr>
              </a:solidFill>
            </a:ln>
            <a:effectLst>
              <a:outerShdw blurRad="177800" algn="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048000" y="1905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4000" y="403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72400" y="62484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018295825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-838200" y="-438939"/>
            <a:ext cx="10513695" cy="7601739"/>
            <a:chOff x="-762000" y="-438939"/>
            <a:chExt cx="10513695" cy="7601739"/>
          </a:xfrm>
        </p:grpSpPr>
        <p:sp>
          <p:nvSpPr>
            <p:cNvPr id="14" name="Arc 13"/>
            <p:cNvSpPr/>
            <p:nvPr/>
          </p:nvSpPr>
          <p:spPr>
            <a:xfrm>
              <a:off x="2100072" y="1219200"/>
              <a:ext cx="2467356" cy="2476500"/>
            </a:xfrm>
            <a:prstGeom prst="arc">
              <a:avLst>
                <a:gd name="adj1" fmla="val 16820694"/>
                <a:gd name="adj2" fmla="val 21012694"/>
              </a:avLst>
            </a:prstGeom>
            <a:ln w="28575">
              <a:solidFill>
                <a:schemeClr val="tx1">
                  <a:alpha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>
              <a:off x="4459224" y="3417089"/>
              <a:ext cx="2474976" cy="2538559"/>
            </a:xfrm>
            <a:prstGeom prst="arc">
              <a:avLst>
                <a:gd name="adj1" fmla="val 16686878"/>
                <a:gd name="adj2" fmla="val 20973430"/>
              </a:avLst>
            </a:prstGeom>
            <a:ln w="28575">
              <a:solidFill>
                <a:schemeClr val="tx1">
                  <a:alpha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>
              <a:off x="-762000" y="381000"/>
              <a:ext cx="8686800" cy="6781800"/>
            </a:xfrm>
            <a:prstGeom prst="arc">
              <a:avLst>
                <a:gd name="adj1" fmla="val 16187129"/>
                <a:gd name="adj2" fmla="val 497713"/>
              </a:avLst>
            </a:prstGeom>
            <a:ln w="28575">
              <a:solidFill>
                <a:schemeClr val="tx1">
                  <a:alpha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rot="11135464">
              <a:off x="1217295" y="-438939"/>
              <a:ext cx="8534400" cy="6929029"/>
            </a:xfrm>
            <a:prstGeom prst="arc">
              <a:avLst>
                <a:gd name="adj1" fmla="val 15701779"/>
                <a:gd name="adj2" fmla="val 116187"/>
              </a:avLst>
            </a:prstGeom>
            <a:ln w="28575">
              <a:solidFill>
                <a:schemeClr val="tx1">
                  <a:alpha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 rot="10800000">
              <a:off x="2243328" y="838200"/>
              <a:ext cx="2535936" cy="2599872"/>
            </a:xfrm>
            <a:prstGeom prst="arc">
              <a:avLst>
                <a:gd name="adj1" fmla="val 16644373"/>
                <a:gd name="adj2" fmla="val 20728674"/>
              </a:avLst>
            </a:prstGeom>
            <a:ln w="28575">
              <a:solidFill>
                <a:schemeClr val="tx1">
                  <a:alpha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rot="10800000">
              <a:off x="4629910" y="3141670"/>
              <a:ext cx="2380489" cy="2497130"/>
            </a:xfrm>
            <a:prstGeom prst="arc">
              <a:avLst>
                <a:gd name="adj1" fmla="val 16676078"/>
                <a:gd name="adj2" fmla="val 20724751"/>
              </a:avLst>
            </a:prstGeom>
            <a:ln w="28575">
              <a:solidFill>
                <a:schemeClr val="tx1">
                  <a:alpha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 descr="00 Prevalence - No Gri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4552" y="0"/>
            <a:ext cx="7874896" cy="6858000"/>
          </a:xfrm>
          <a:prstGeom prst="rect">
            <a:avLst/>
          </a:prstGeom>
        </p:spPr>
      </p:pic>
      <p:grpSp>
        <p:nvGrpSpPr>
          <p:cNvPr id="3" name="Group 21"/>
          <p:cNvGrpSpPr/>
          <p:nvPr/>
        </p:nvGrpSpPr>
        <p:grpSpPr>
          <a:xfrm>
            <a:off x="1124712" y="152400"/>
            <a:ext cx="7040880" cy="6504432"/>
            <a:chOff x="1124712" y="152400"/>
            <a:chExt cx="7040880" cy="6504432"/>
          </a:xfrm>
        </p:grpSpPr>
        <p:sp>
          <p:nvSpPr>
            <p:cNvPr id="23" name="Rectangle 22"/>
            <p:cNvSpPr/>
            <p:nvPr/>
          </p:nvSpPr>
          <p:spPr>
            <a:xfrm>
              <a:off x="1124712" y="152400"/>
              <a:ext cx="2331720" cy="2151888"/>
            </a:xfrm>
            <a:prstGeom prst="rect">
              <a:avLst/>
            </a:prstGeom>
            <a:noFill/>
            <a:ln w="57150">
              <a:solidFill>
                <a:srgbClr val="00CC00">
                  <a:alpha val="70000"/>
                </a:srgbClr>
              </a:solidFill>
            </a:ln>
            <a:effectLst>
              <a:outerShdw blurRad="1778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456432" y="2304288"/>
              <a:ext cx="2340864" cy="2157984"/>
            </a:xfrm>
            <a:prstGeom prst="rect">
              <a:avLst/>
            </a:prstGeom>
            <a:noFill/>
            <a:ln w="57150">
              <a:solidFill>
                <a:srgbClr val="FFFF00">
                  <a:alpha val="80000"/>
                </a:srgbClr>
              </a:solidFill>
            </a:ln>
            <a:effectLst>
              <a:outerShdw blurRad="177800" algn="ct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88152" y="4471416"/>
              <a:ext cx="2377440" cy="2185416"/>
            </a:xfrm>
            <a:prstGeom prst="rect">
              <a:avLst/>
            </a:prstGeom>
            <a:noFill/>
            <a:ln w="57150">
              <a:solidFill>
                <a:srgbClr val="FF0000">
                  <a:alpha val="70000"/>
                </a:srgbClr>
              </a:solidFill>
            </a:ln>
            <a:effectLst>
              <a:outerShdw blurRad="177800" algn="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138"/>
          <p:cNvGrpSpPr/>
          <p:nvPr/>
        </p:nvGrpSpPr>
        <p:grpSpPr>
          <a:xfrm>
            <a:off x="685800" y="-76200"/>
            <a:ext cx="8001846" cy="6982599"/>
            <a:chOff x="762000" y="-76200"/>
            <a:chExt cx="8001846" cy="6982599"/>
          </a:xfrm>
        </p:grpSpPr>
        <p:grpSp>
          <p:nvGrpSpPr>
            <p:cNvPr id="5" name="Group 304"/>
            <p:cNvGrpSpPr/>
            <p:nvPr/>
          </p:nvGrpSpPr>
          <p:grpSpPr>
            <a:xfrm>
              <a:off x="762000" y="-2977"/>
              <a:ext cx="8001846" cy="6842249"/>
              <a:chOff x="762000" y="-2977"/>
              <a:chExt cx="8001846" cy="6842249"/>
            </a:xfrm>
          </p:grpSpPr>
          <p:grpSp>
            <p:nvGrpSpPr>
              <p:cNvPr id="6" name="Group 52"/>
              <p:cNvGrpSpPr/>
              <p:nvPr/>
            </p:nvGrpSpPr>
            <p:grpSpPr>
              <a:xfrm>
                <a:off x="762000" y="-2977"/>
                <a:ext cx="534246" cy="6839272"/>
                <a:chOff x="456354" y="-12049"/>
                <a:chExt cx="534246" cy="6839272"/>
              </a:xfrm>
            </p:grpSpPr>
            <p:sp>
              <p:nvSpPr>
                <p:cNvPr id="132" name="TextBox 131"/>
                <p:cNvSpPr txBox="1"/>
                <p:nvPr/>
              </p:nvSpPr>
              <p:spPr>
                <a:xfrm>
                  <a:off x="457200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457200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134" name="TextBox 133"/>
                <p:cNvSpPr txBox="1"/>
                <p:nvPr/>
              </p:nvSpPr>
              <p:spPr>
                <a:xfrm>
                  <a:off x="457200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457200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136" name="TextBox 135"/>
                <p:cNvSpPr txBox="1"/>
                <p:nvPr/>
              </p:nvSpPr>
              <p:spPr>
                <a:xfrm>
                  <a:off x="457200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137" name="TextBox 136"/>
                <p:cNvSpPr txBox="1"/>
                <p:nvPr/>
              </p:nvSpPr>
              <p:spPr>
                <a:xfrm>
                  <a:off x="457200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7" name="Group 59"/>
                <p:cNvGrpSpPr/>
                <p:nvPr/>
              </p:nvGrpSpPr>
              <p:grpSpPr>
                <a:xfrm>
                  <a:off x="456354" y="2548942"/>
                  <a:ext cx="534246" cy="1645035"/>
                  <a:chOff x="410634" y="365760"/>
                  <a:chExt cx="534246" cy="1645035"/>
                </a:xfrm>
              </p:grpSpPr>
              <p:sp>
                <p:nvSpPr>
                  <p:cNvPr id="147" name="TextBox 146"/>
                  <p:cNvSpPr txBox="1"/>
                  <p:nvPr/>
                </p:nvSpPr>
                <p:spPr>
                  <a:xfrm>
                    <a:off x="411480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48" name="TextBox 147"/>
                  <p:cNvSpPr txBox="1"/>
                  <p:nvPr/>
                </p:nvSpPr>
                <p:spPr>
                  <a:xfrm>
                    <a:off x="410634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49" name="TextBox 148"/>
                  <p:cNvSpPr txBox="1"/>
                  <p:nvPr/>
                </p:nvSpPr>
                <p:spPr>
                  <a:xfrm>
                    <a:off x="411480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50" name="TextBox 149"/>
                  <p:cNvSpPr txBox="1"/>
                  <p:nvPr/>
                </p:nvSpPr>
                <p:spPr>
                  <a:xfrm>
                    <a:off x="411480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8" name="Group 60"/>
                <p:cNvGrpSpPr/>
                <p:nvPr/>
              </p:nvGrpSpPr>
              <p:grpSpPr>
                <a:xfrm>
                  <a:off x="456354" y="4328155"/>
                  <a:ext cx="534246" cy="2499068"/>
                  <a:chOff x="470748" y="2141473"/>
                  <a:chExt cx="534246" cy="2499068"/>
                </a:xfrm>
              </p:grpSpPr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471594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9" name="Group 62"/>
                  <p:cNvGrpSpPr/>
                  <p:nvPr/>
                </p:nvGrpSpPr>
                <p:grpSpPr>
                  <a:xfrm>
                    <a:off x="470748" y="2528646"/>
                    <a:ext cx="534246" cy="2111895"/>
                    <a:chOff x="501228" y="379806"/>
                    <a:chExt cx="534246" cy="2111895"/>
                  </a:xfrm>
                </p:grpSpPr>
                <p:sp>
                  <p:nvSpPr>
                    <p:cNvPr id="142" name="TextBox 141"/>
                    <p:cNvSpPr txBox="1"/>
                    <p:nvPr/>
                  </p:nvSpPr>
                  <p:spPr>
                    <a:xfrm>
                      <a:off x="501228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43" name="TextBox 142"/>
                    <p:cNvSpPr txBox="1"/>
                    <p:nvPr/>
                  </p:nvSpPr>
                  <p:spPr>
                    <a:xfrm>
                      <a:off x="502074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44" name="TextBox 143"/>
                    <p:cNvSpPr txBox="1"/>
                    <p:nvPr/>
                  </p:nvSpPr>
                  <p:spPr>
                    <a:xfrm>
                      <a:off x="502074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45" name="TextBox 144"/>
                    <p:cNvSpPr txBox="1"/>
                    <p:nvPr/>
                  </p:nvSpPr>
                  <p:spPr>
                    <a:xfrm>
                      <a:off x="502074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46" name="TextBox 145"/>
                    <p:cNvSpPr txBox="1"/>
                    <p:nvPr/>
                  </p:nvSpPr>
                  <p:spPr>
                    <a:xfrm>
                      <a:off x="502074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  <p:grpSp>
            <p:nvGrpSpPr>
              <p:cNvPr id="10" name="Group 167"/>
              <p:cNvGrpSpPr/>
              <p:nvPr/>
            </p:nvGrpSpPr>
            <p:grpSpPr>
              <a:xfrm>
                <a:off x="8229600" y="0"/>
                <a:ext cx="534246" cy="6839272"/>
                <a:chOff x="609600" y="-12049"/>
                <a:chExt cx="534246" cy="6839272"/>
              </a:xfrm>
            </p:grpSpPr>
            <p:sp>
              <p:nvSpPr>
                <p:cNvPr id="113" name="TextBox 112"/>
                <p:cNvSpPr txBox="1"/>
                <p:nvPr/>
              </p:nvSpPr>
              <p:spPr>
                <a:xfrm>
                  <a:off x="610446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610446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610446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116" name="TextBox 115"/>
                <p:cNvSpPr txBox="1"/>
                <p:nvPr/>
              </p:nvSpPr>
              <p:spPr>
                <a:xfrm>
                  <a:off x="610446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610446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118" name="TextBox 117"/>
                <p:cNvSpPr txBox="1"/>
                <p:nvPr/>
              </p:nvSpPr>
              <p:spPr>
                <a:xfrm>
                  <a:off x="610446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11" name="Group 59"/>
                <p:cNvGrpSpPr/>
                <p:nvPr/>
              </p:nvGrpSpPr>
              <p:grpSpPr>
                <a:xfrm>
                  <a:off x="609600" y="2548942"/>
                  <a:ext cx="534246" cy="1645035"/>
                  <a:chOff x="563880" y="365760"/>
                  <a:chExt cx="534246" cy="1645035"/>
                </a:xfrm>
              </p:grpSpPr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564726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29" name="TextBox 128"/>
                  <p:cNvSpPr txBox="1"/>
                  <p:nvPr/>
                </p:nvSpPr>
                <p:spPr>
                  <a:xfrm>
                    <a:off x="563880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30" name="TextBox 129"/>
                  <p:cNvSpPr txBox="1"/>
                  <p:nvPr/>
                </p:nvSpPr>
                <p:spPr>
                  <a:xfrm>
                    <a:off x="564726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31" name="TextBox 130"/>
                  <p:cNvSpPr txBox="1"/>
                  <p:nvPr/>
                </p:nvSpPr>
                <p:spPr>
                  <a:xfrm>
                    <a:off x="564726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12" name="Group 60"/>
                <p:cNvGrpSpPr/>
                <p:nvPr/>
              </p:nvGrpSpPr>
              <p:grpSpPr>
                <a:xfrm>
                  <a:off x="609600" y="4328155"/>
                  <a:ext cx="534246" cy="2499068"/>
                  <a:chOff x="623994" y="2141473"/>
                  <a:chExt cx="534246" cy="2499068"/>
                </a:xfrm>
              </p:grpSpPr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624840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13" name="Group 62"/>
                  <p:cNvGrpSpPr/>
                  <p:nvPr/>
                </p:nvGrpSpPr>
                <p:grpSpPr>
                  <a:xfrm>
                    <a:off x="623994" y="2528646"/>
                    <a:ext cx="534246" cy="2111895"/>
                    <a:chOff x="654474" y="379806"/>
                    <a:chExt cx="534246" cy="2111895"/>
                  </a:xfrm>
                </p:grpSpPr>
                <p:sp>
                  <p:nvSpPr>
                    <p:cNvPr id="123" name="TextBox 122"/>
                    <p:cNvSpPr txBox="1"/>
                    <p:nvPr/>
                  </p:nvSpPr>
                  <p:spPr>
                    <a:xfrm>
                      <a:off x="654474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24" name="TextBox 123"/>
                    <p:cNvSpPr txBox="1"/>
                    <p:nvPr/>
                  </p:nvSpPr>
                  <p:spPr>
                    <a:xfrm>
                      <a:off x="655320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25" name="TextBox 124"/>
                    <p:cNvSpPr txBox="1"/>
                    <p:nvPr/>
                  </p:nvSpPr>
                  <p:spPr>
                    <a:xfrm>
                      <a:off x="655320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26" name="TextBox 125"/>
                    <p:cNvSpPr txBox="1"/>
                    <p:nvPr/>
                  </p:nvSpPr>
                  <p:spPr>
                    <a:xfrm>
                      <a:off x="655320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27" name="TextBox 126"/>
                    <p:cNvSpPr txBox="1"/>
                    <p:nvPr/>
                  </p:nvSpPr>
                  <p:spPr>
                    <a:xfrm>
                      <a:off x="655320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</p:grpSp>
        <p:grpSp>
          <p:nvGrpSpPr>
            <p:cNvPr id="20" name="Group 137"/>
            <p:cNvGrpSpPr/>
            <p:nvPr/>
          </p:nvGrpSpPr>
          <p:grpSpPr>
            <a:xfrm>
              <a:off x="1316736" y="-76200"/>
              <a:ext cx="6739128" cy="6982599"/>
              <a:chOff x="1316736" y="-76200"/>
              <a:chExt cx="6739128" cy="6982599"/>
            </a:xfrm>
          </p:grpSpPr>
          <p:grpSp>
            <p:nvGrpSpPr>
              <p:cNvPr id="22" name="Group 303"/>
              <p:cNvGrpSpPr/>
              <p:nvPr/>
            </p:nvGrpSpPr>
            <p:grpSpPr>
              <a:xfrm>
                <a:off x="1316736" y="-76200"/>
                <a:ext cx="6739128" cy="6982599"/>
                <a:chOff x="1316736" y="-76200"/>
                <a:chExt cx="6739128" cy="6982599"/>
              </a:xfrm>
            </p:grpSpPr>
            <p:grpSp>
              <p:nvGrpSpPr>
                <p:cNvPr id="26" name="Group 201"/>
                <p:cNvGrpSpPr/>
                <p:nvPr/>
              </p:nvGrpSpPr>
              <p:grpSpPr>
                <a:xfrm>
                  <a:off x="3630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27" name="Group 201"/>
                <p:cNvGrpSpPr/>
                <p:nvPr/>
              </p:nvGrpSpPr>
              <p:grpSpPr>
                <a:xfrm>
                  <a:off x="5916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102" name="TextBox 101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104" name="TextBox 103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28" name="Group 201"/>
                <p:cNvGrpSpPr/>
                <p:nvPr/>
              </p:nvGrpSpPr>
              <p:grpSpPr>
                <a:xfrm>
                  <a:off x="1316736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29" name="Group 201"/>
                <p:cNvGrpSpPr/>
                <p:nvPr/>
              </p:nvGrpSpPr>
              <p:grpSpPr>
                <a:xfrm>
                  <a:off x="3685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48" name="Group 201"/>
                <p:cNvGrpSpPr/>
                <p:nvPr/>
              </p:nvGrpSpPr>
              <p:grpSpPr>
                <a:xfrm>
                  <a:off x="5971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49" name="Group 201"/>
                <p:cNvGrpSpPr/>
                <p:nvPr/>
              </p:nvGrpSpPr>
              <p:grpSpPr>
                <a:xfrm>
                  <a:off x="1371600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50" name="Group 201"/>
                <p:cNvGrpSpPr/>
                <p:nvPr/>
              </p:nvGrpSpPr>
              <p:grpSpPr>
                <a:xfrm>
                  <a:off x="3685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51" name="Group 201"/>
                <p:cNvGrpSpPr/>
                <p:nvPr/>
              </p:nvGrpSpPr>
              <p:grpSpPr>
                <a:xfrm>
                  <a:off x="5971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52" name="Group 201"/>
                <p:cNvGrpSpPr/>
                <p:nvPr/>
              </p:nvGrpSpPr>
              <p:grpSpPr>
                <a:xfrm>
                  <a:off x="1371600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</p:grpSp>
          <p:sp>
            <p:nvSpPr>
              <p:cNvPr id="30" name="TextBox 29"/>
              <p:cNvSpPr txBox="1"/>
              <p:nvPr/>
            </p:nvSpPr>
            <p:spPr>
              <a:xfrm>
                <a:off x="137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676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981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319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667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923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6301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9349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2397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578096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9255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18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5943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248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553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891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7239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495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</p:grpSp>
      </p:grpSp>
      <p:sp>
        <p:nvSpPr>
          <p:cNvPr id="152" name="TextBox 151"/>
          <p:cNvSpPr txBox="1"/>
          <p:nvPr/>
        </p:nvSpPr>
        <p:spPr>
          <a:xfrm>
            <a:off x="3048000" y="1905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5334000" y="403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7772400" y="62484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01829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8"/>
          <p:cNvGrpSpPr/>
          <p:nvPr/>
        </p:nvGrpSpPr>
        <p:grpSpPr>
          <a:xfrm>
            <a:off x="685800" y="-76200"/>
            <a:ext cx="8001846" cy="6982599"/>
            <a:chOff x="762000" y="-76200"/>
            <a:chExt cx="8001846" cy="6982599"/>
          </a:xfrm>
        </p:grpSpPr>
        <p:grpSp>
          <p:nvGrpSpPr>
            <p:cNvPr id="3" name="Group 304"/>
            <p:cNvGrpSpPr/>
            <p:nvPr/>
          </p:nvGrpSpPr>
          <p:grpSpPr>
            <a:xfrm>
              <a:off x="762000" y="-2977"/>
              <a:ext cx="8001846" cy="6842249"/>
              <a:chOff x="762000" y="-2977"/>
              <a:chExt cx="8001846" cy="6842249"/>
            </a:xfrm>
          </p:grpSpPr>
          <p:grpSp>
            <p:nvGrpSpPr>
              <p:cNvPr id="4" name="Group 52"/>
              <p:cNvGrpSpPr/>
              <p:nvPr/>
            </p:nvGrpSpPr>
            <p:grpSpPr>
              <a:xfrm>
                <a:off x="762000" y="-2977"/>
                <a:ext cx="534246" cy="6839272"/>
                <a:chOff x="456354" y="-12049"/>
                <a:chExt cx="534246" cy="6839272"/>
              </a:xfrm>
            </p:grpSpPr>
            <p:sp>
              <p:nvSpPr>
                <p:cNvPr id="132" name="TextBox 131"/>
                <p:cNvSpPr txBox="1"/>
                <p:nvPr/>
              </p:nvSpPr>
              <p:spPr>
                <a:xfrm>
                  <a:off x="457200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133" name="TextBox 132"/>
                <p:cNvSpPr txBox="1"/>
                <p:nvPr/>
              </p:nvSpPr>
              <p:spPr>
                <a:xfrm>
                  <a:off x="457200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134" name="TextBox 133"/>
                <p:cNvSpPr txBox="1"/>
                <p:nvPr/>
              </p:nvSpPr>
              <p:spPr>
                <a:xfrm>
                  <a:off x="457200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457200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136" name="TextBox 135"/>
                <p:cNvSpPr txBox="1"/>
                <p:nvPr/>
              </p:nvSpPr>
              <p:spPr>
                <a:xfrm>
                  <a:off x="457200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137" name="TextBox 136"/>
                <p:cNvSpPr txBox="1"/>
                <p:nvPr/>
              </p:nvSpPr>
              <p:spPr>
                <a:xfrm>
                  <a:off x="457200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5" name="Group 59"/>
                <p:cNvGrpSpPr/>
                <p:nvPr/>
              </p:nvGrpSpPr>
              <p:grpSpPr>
                <a:xfrm>
                  <a:off x="456354" y="2548942"/>
                  <a:ext cx="534246" cy="1645035"/>
                  <a:chOff x="410634" y="365760"/>
                  <a:chExt cx="534246" cy="1645035"/>
                </a:xfrm>
              </p:grpSpPr>
              <p:sp>
                <p:nvSpPr>
                  <p:cNvPr id="147" name="TextBox 146"/>
                  <p:cNvSpPr txBox="1"/>
                  <p:nvPr/>
                </p:nvSpPr>
                <p:spPr>
                  <a:xfrm>
                    <a:off x="411480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48" name="TextBox 147"/>
                  <p:cNvSpPr txBox="1"/>
                  <p:nvPr/>
                </p:nvSpPr>
                <p:spPr>
                  <a:xfrm>
                    <a:off x="410634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49" name="TextBox 148"/>
                  <p:cNvSpPr txBox="1"/>
                  <p:nvPr/>
                </p:nvSpPr>
                <p:spPr>
                  <a:xfrm>
                    <a:off x="411480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50" name="TextBox 149"/>
                  <p:cNvSpPr txBox="1"/>
                  <p:nvPr/>
                </p:nvSpPr>
                <p:spPr>
                  <a:xfrm>
                    <a:off x="411480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6" name="Group 60"/>
                <p:cNvGrpSpPr/>
                <p:nvPr/>
              </p:nvGrpSpPr>
              <p:grpSpPr>
                <a:xfrm>
                  <a:off x="456354" y="4328155"/>
                  <a:ext cx="534246" cy="2499068"/>
                  <a:chOff x="470748" y="2141473"/>
                  <a:chExt cx="534246" cy="2499068"/>
                </a:xfrm>
              </p:grpSpPr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471594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7" name="Group 62"/>
                  <p:cNvGrpSpPr/>
                  <p:nvPr/>
                </p:nvGrpSpPr>
                <p:grpSpPr>
                  <a:xfrm>
                    <a:off x="470748" y="2528646"/>
                    <a:ext cx="534246" cy="2111895"/>
                    <a:chOff x="501228" y="379806"/>
                    <a:chExt cx="534246" cy="2111895"/>
                  </a:xfrm>
                </p:grpSpPr>
                <p:sp>
                  <p:nvSpPr>
                    <p:cNvPr id="142" name="TextBox 141"/>
                    <p:cNvSpPr txBox="1"/>
                    <p:nvPr/>
                  </p:nvSpPr>
                  <p:spPr>
                    <a:xfrm>
                      <a:off x="501228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43" name="TextBox 142"/>
                    <p:cNvSpPr txBox="1"/>
                    <p:nvPr/>
                  </p:nvSpPr>
                  <p:spPr>
                    <a:xfrm>
                      <a:off x="502074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44" name="TextBox 143"/>
                    <p:cNvSpPr txBox="1"/>
                    <p:nvPr/>
                  </p:nvSpPr>
                  <p:spPr>
                    <a:xfrm>
                      <a:off x="502074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45" name="TextBox 144"/>
                    <p:cNvSpPr txBox="1"/>
                    <p:nvPr/>
                  </p:nvSpPr>
                  <p:spPr>
                    <a:xfrm>
                      <a:off x="502074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46" name="TextBox 145"/>
                    <p:cNvSpPr txBox="1"/>
                    <p:nvPr/>
                  </p:nvSpPr>
                  <p:spPr>
                    <a:xfrm>
                      <a:off x="502074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  <p:grpSp>
            <p:nvGrpSpPr>
              <p:cNvPr id="8" name="Group 167"/>
              <p:cNvGrpSpPr/>
              <p:nvPr/>
            </p:nvGrpSpPr>
            <p:grpSpPr>
              <a:xfrm>
                <a:off x="8229600" y="0"/>
                <a:ext cx="534246" cy="6839272"/>
                <a:chOff x="609600" y="-12049"/>
                <a:chExt cx="534246" cy="6839272"/>
              </a:xfrm>
            </p:grpSpPr>
            <p:sp>
              <p:nvSpPr>
                <p:cNvPr id="113" name="TextBox 112"/>
                <p:cNvSpPr txBox="1"/>
                <p:nvPr/>
              </p:nvSpPr>
              <p:spPr>
                <a:xfrm>
                  <a:off x="610446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610446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610446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116" name="TextBox 115"/>
                <p:cNvSpPr txBox="1"/>
                <p:nvPr/>
              </p:nvSpPr>
              <p:spPr>
                <a:xfrm>
                  <a:off x="610446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610446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118" name="TextBox 117"/>
                <p:cNvSpPr txBox="1"/>
                <p:nvPr/>
              </p:nvSpPr>
              <p:spPr>
                <a:xfrm>
                  <a:off x="610446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9" name="Group 59"/>
                <p:cNvGrpSpPr/>
                <p:nvPr/>
              </p:nvGrpSpPr>
              <p:grpSpPr>
                <a:xfrm>
                  <a:off x="609600" y="2548942"/>
                  <a:ext cx="534246" cy="1645035"/>
                  <a:chOff x="563880" y="365760"/>
                  <a:chExt cx="534246" cy="1645035"/>
                </a:xfrm>
              </p:grpSpPr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564726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29" name="TextBox 128"/>
                  <p:cNvSpPr txBox="1"/>
                  <p:nvPr/>
                </p:nvSpPr>
                <p:spPr>
                  <a:xfrm>
                    <a:off x="563880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30" name="TextBox 129"/>
                  <p:cNvSpPr txBox="1"/>
                  <p:nvPr/>
                </p:nvSpPr>
                <p:spPr>
                  <a:xfrm>
                    <a:off x="564726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31" name="TextBox 130"/>
                  <p:cNvSpPr txBox="1"/>
                  <p:nvPr/>
                </p:nvSpPr>
                <p:spPr>
                  <a:xfrm>
                    <a:off x="564726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10" name="Group 60"/>
                <p:cNvGrpSpPr/>
                <p:nvPr/>
              </p:nvGrpSpPr>
              <p:grpSpPr>
                <a:xfrm>
                  <a:off x="609600" y="4328155"/>
                  <a:ext cx="534246" cy="2499068"/>
                  <a:chOff x="623994" y="2141473"/>
                  <a:chExt cx="534246" cy="2499068"/>
                </a:xfrm>
              </p:grpSpPr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624840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11" name="Group 62"/>
                  <p:cNvGrpSpPr/>
                  <p:nvPr/>
                </p:nvGrpSpPr>
                <p:grpSpPr>
                  <a:xfrm>
                    <a:off x="623994" y="2528646"/>
                    <a:ext cx="534246" cy="2111895"/>
                    <a:chOff x="654474" y="379806"/>
                    <a:chExt cx="534246" cy="2111895"/>
                  </a:xfrm>
                </p:grpSpPr>
                <p:sp>
                  <p:nvSpPr>
                    <p:cNvPr id="123" name="TextBox 122"/>
                    <p:cNvSpPr txBox="1"/>
                    <p:nvPr/>
                  </p:nvSpPr>
                  <p:spPr>
                    <a:xfrm>
                      <a:off x="654474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24" name="TextBox 123"/>
                    <p:cNvSpPr txBox="1"/>
                    <p:nvPr/>
                  </p:nvSpPr>
                  <p:spPr>
                    <a:xfrm>
                      <a:off x="655320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25" name="TextBox 124"/>
                    <p:cNvSpPr txBox="1"/>
                    <p:nvPr/>
                  </p:nvSpPr>
                  <p:spPr>
                    <a:xfrm>
                      <a:off x="655320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26" name="TextBox 125"/>
                    <p:cNvSpPr txBox="1"/>
                    <p:nvPr/>
                  </p:nvSpPr>
                  <p:spPr>
                    <a:xfrm>
                      <a:off x="655320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27" name="TextBox 126"/>
                    <p:cNvSpPr txBox="1"/>
                    <p:nvPr/>
                  </p:nvSpPr>
                  <p:spPr>
                    <a:xfrm>
                      <a:off x="655320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</p:grpSp>
        <p:grpSp>
          <p:nvGrpSpPr>
            <p:cNvPr id="12" name="Group 137"/>
            <p:cNvGrpSpPr/>
            <p:nvPr/>
          </p:nvGrpSpPr>
          <p:grpSpPr>
            <a:xfrm>
              <a:off x="1316736" y="-76200"/>
              <a:ext cx="6739128" cy="6982599"/>
              <a:chOff x="1316736" y="-76200"/>
              <a:chExt cx="6739128" cy="6982599"/>
            </a:xfrm>
          </p:grpSpPr>
          <p:grpSp>
            <p:nvGrpSpPr>
              <p:cNvPr id="13" name="Group 303"/>
              <p:cNvGrpSpPr/>
              <p:nvPr/>
            </p:nvGrpSpPr>
            <p:grpSpPr>
              <a:xfrm>
                <a:off x="1316736" y="-76200"/>
                <a:ext cx="6739128" cy="6982599"/>
                <a:chOff x="1316736" y="-76200"/>
                <a:chExt cx="6739128" cy="6982599"/>
              </a:xfrm>
            </p:grpSpPr>
            <p:grpSp>
              <p:nvGrpSpPr>
                <p:cNvPr id="20" name="Group 201"/>
                <p:cNvGrpSpPr/>
                <p:nvPr/>
              </p:nvGrpSpPr>
              <p:grpSpPr>
                <a:xfrm>
                  <a:off x="3630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22" name="Group 201"/>
                <p:cNvGrpSpPr/>
                <p:nvPr/>
              </p:nvGrpSpPr>
              <p:grpSpPr>
                <a:xfrm>
                  <a:off x="5916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102" name="TextBox 101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104" name="TextBox 103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26" name="Group 201"/>
                <p:cNvGrpSpPr/>
                <p:nvPr/>
              </p:nvGrpSpPr>
              <p:grpSpPr>
                <a:xfrm>
                  <a:off x="1316736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27" name="Group 201"/>
                <p:cNvGrpSpPr/>
                <p:nvPr/>
              </p:nvGrpSpPr>
              <p:grpSpPr>
                <a:xfrm>
                  <a:off x="3685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28" name="Group 201"/>
                <p:cNvGrpSpPr/>
                <p:nvPr/>
              </p:nvGrpSpPr>
              <p:grpSpPr>
                <a:xfrm>
                  <a:off x="5971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29" name="Group 201"/>
                <p:cNvGrpSpPr/>
                <p:nvPr/>
              </p:nvGrpSpPr>
              <p:grpSpPr>
                <a:xfrm>
                  <a:off x="1371600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48" name="Group 201"/>
                <p:cNvGrpSpPr/>
                <p:nvPr/>
              </p:nvGrpSpPr>
              <p:grpSpPr>
                <a:xfrm>
                  <a:off x="3685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49" name="Group 201"/>
                <p:cNvGrpSpPr/>
                <p:nvPr/>
              </p:nvGrpSpPr>
              <p:grpSpPr>
                <a:xfrm>
                  <a:off x="5971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50" name="Group 201"/>
                <p:cNvGrpSpPr/>
                <p:nvPr/>
              </p:nvGrpSpPr>
              <p:grpSpPr>
                <a:xfrm>
                  <a:off x="1371600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</p:grpSp>
          <p:sp>
            <p:nvSpPr>
              <p:cNvPr id="30" name="TextBox 29"/>
              <p:cNvSpPr txBox="1"/>
              <p:nvPr/>
            </p:nvSpPr>
            <p:spPr>
              <a:xfrm>
                <a:off x="137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676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981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319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667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923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6301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9349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2397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578096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9255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18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5943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248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553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891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7239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495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</p:grpSp>
      </p:grpSp>
      <p:pic>
        <p:nvPicPr>
          <p:cNvPr id="21" name="Picture 20" descr="00 Prevalence - No Gri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4552" y="0"/>
            <a:ext cx="7874896" cy="6858000"/>
          </a:xfrm>
          <a:prstGeom prst="rect">
            <a:avLst/>
          </a:prstGeom>
        </p:spPr>
      </p:pic>
      <p:grpSp>
        <p:nvGrpSpPr>
          <p:cNvPr id="51" name="Group 3"/>
          <p:cNvGrpSpPr/>
          <p:nvPr/>
        </p:nvGrpSpPr>
        <p:grpSpPr>
          <a:xfrm>
            <a:off x="-838200" y="-438939"/>
            <a:ext cx="10513695" cy="7601739"/>
            <a:chOff x="-762000" y="-438939"/>
            <a:chExt cx="10513695" cy="7601739"/>
          </a:xfrm>
        </p:grpSpPr>
        <p:sp>
          <p:nvSpPr>
            <p:cNvPr id="14" name="Arc 13"/>
            <p:cNvSpPr/>
            <p:nvPr/>
          </p:nvSpPr>
          <p:spPr>
            <a:xfrm>
              <a:off x="2100072" y="1219200"/>
              <a:ext cx="2467356" cy="2476500"/>
            </a:xfrm>
            <a:prstGeom prst="arc">
              <a:avLst>
                <a:gd name="adj1" fmla="val 16820694"/>
                <a:gd name="adj2" fmla="val 21012694"/>
              </a:avLst>
            </a:prstGeom>
            <a:ln w="28575">
              <a:solidFill>
                <a:schemeClr val="tx1">
                  <a:alpha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>
              <a:off x="4459224" y="3417089"/>
              <a:ext cx="2474976" cy="2538559"/>
            </a:xfrm>
            <a:prstGeom prst="arc">
              <a:avLst>
                <a:gd name="adj1" fmla="val 16686878"/>
                <a:gd name="adj2" fmla="val 20973430"/>
              </a:avLst>
            </a:prstGeom>
            <a:ln w="28575">
              <a:solidFill>
                <a:schemeClr val="tx1">
                  <a:alpha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>
              <a:off x="-762000" y="381000"/>
              <a:ext cx="8686800" cy="6781800"/>
            </a:xfrm>
            <a:prstGeom prst="arc">
              <a:avLst>
                <a:gd name="adj1" fmla="val 16187129"/>
                <a:gd name="adj2" fmla="val 497713"/>
              </a:avLst>
            </a:prstGeom>
            <a:ln w="28575">
              <a:solidFill>
                <a:schemeClr val="tx1">
                  <a:alpha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rot="11135464">
              <a:off x="1217295" y="-438939"/>
              <a:ext cx="8534400" cy="6929029"/>
            </a:xfrm>
            <a:prstGeom prst="arc">
              <a:avLst>
                <a:gd name="adj1" fmla="val 15701779"/>
                <a:gd name="adj2" fmla="val 116187"/>
              </a:avLst>
            </a:prstGeom>
            <a:ln w="28575">
              <a:solidFill>
                <a:schemeClr val="tx1">
                  <a:alpha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 rot="10800000">
              <a:off x="2243328" y="838200"/>
              <a:ext cx="2535936" cy="2599872"/>
            </a:xfrm>
            <a:prstGeom prst="arc">
              <a:avLst>
                <a:gd name="adj1" fmla="val 16644373"/>
                <a:gd name="adj2" fmla="val 20728674"/>
              </a:avLst>
            </a:prstGeom>
            <a:ln w="28575">
              <a:solidFill>
                <a:schemeClr val="tx1">
                  <a:alpha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 rot="10800000">
              <a:off x="4629910" y="3141670"/>
              <a:ext cx="2380489" cy="2497130"/>
            </a:xfrm>
            <a:prstGeom prst="arc">
              <a:avLst>
                <a:gd name="adj1" fmla="val 16676078"/>
                <a:gd name="adj2" fmla="val 20724751"/>
              </a:avLst>
            </a:prstGeom>
            <a:ln w="28575">
              <a:solidFill>
                <a:schemeClr val="tx1">
                  <a:alpha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21"/>
          <p:cNvGrpSpPr/>
          <p:nvPr/>
        </p:nvGrpSpPr>
        <p:grpSpPr>
          <a:xfrm>
            <a:off x="1124712" y="152400"/>
            <a:ext cx="7040880" cy="6504432"/>
            <a:chOff x="1124712" y="152400"/>
            <a:chExt cx="7040880" cy="6504432"/>
          </a:xfrm>
        </p:grpSpPr>
        <p:sp>
          <p:nvSpPr>
            <p:cNvPr id="23" name="Rectangle 22"/>
            <p:cNvSpPr/>
            <p:nvPr/>
          </p:nvSpPr>
          <p:spPr>
            <a:xfrm>
              <a:off x="1124712" y="152400"/>
              <a:ext cx="2331720" cy="2151888"/>
            </a:xfrm>
            <a:prstGeom prst="rect">
              <a:avLst/>
            </a:prstGeom>
            <a:noFill/>
            <a:ln w="57150">
              <a:solidFill>
                <a:srgbClr val="00CC00">
                  <a:alpha val="70000"/>
                </a:srgbClr>
              </a:solidFill>
            </a:ln>
            <a:effectLst>
              <a:outerShdw blurRad="1778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456432" y="2304288"/>
              <a:ext cx="2340864" cy="2157984"/>
            </a:xfrm>
            <a:prstGeom prst="rect">
              <a:avLst/>
            </a:prstGeom>
            <a:noFill/>
            <a:ln w="57150">
              <a:solidFill>
                <a:srgbClr val="FFFF00">
                  <a:alpha val="80000"/>
                </a:srgbClr>
              </a:solidFill>
            </a:ln>
            <a:effectLst>
              <a:outerShdw blurRad="177800" algn="ct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88152" y="4471416"/>
              <a:ext cx="2377440" cy="2185416"/>
            </a:xfrm>
            <a:prstGeom prst="rect">
              <a:avLst/>
            </a:prstGeom>
            <a:noFill/>
            <a:ln w="57150">
              <a:solidFill>
                <a:srgbClr val="FF0000">
                  <a:alpha val="70000"/>
                </a:srgbClr>
              </a:solidFill>
            </a:ln>
            <a:effectLst>
              <a:outerShdw blurRad="177800" algn="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138"/>
          <p:cNvGrpSpPr/>
          <p:nvPr/>
        </p:nvGrpSpPr>
        <p:grpSpPr>
          <a:xfrm>
            <a:off x="1824227" y="988367"/>
            <a:ext cx="5376672" cy="4881266"/>
            <a:chOff x="1824227" y="988367"/>
            <a:chExt cx="5376672" cy="4881266"/>
          </a:xfrm>
        </p:grpSpPr>
        <p:sp>
          <p:nvSpPr>
            <p:cNvPr id="141" name="TextBox 140"/>
            <p:cNvSpPr txBox="1"/>
            <p:nvPr/>
          </p:nvSpPr>
          <p:spPr>
            <a:xfrm>
              <a:off x="6515100" y="988367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.03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824227" y="5407968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.00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076700" y="1219199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.42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6362699" y="3350567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.30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4360164" y="5106664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.12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2057400" y="2971800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.29</a:t>
              </a:r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3048000" y="1905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5334000" y="403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7772400" y="62484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01829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076700" y="1219199"/>
            <a:ext cx="68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.42</a:t>
            </a:r>
          </a:p>
        </p:txBody>
      </p:sp>
      <p:sp>
        <p:nvSpPr>
          <p:cNvPr id="4" name="Oval 3"/>
          <p:cNvSpPr/>
          <p:nvPr/>
        </p:nvSpPr>
        <p:spPr>
          <a:xfrm>
            <a:off x="1981200" y="1000329"/>
            <a:ext cx="228600" cy="23083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65492" y="2740968"/>
            <a:ext cx="228600" cy="230832"/>
          </a:xfrm>
          <a:prstGeom prst="ellipse">
            <a:avLst/>
          </a:prstGeom>
          <a:solidFill>
            <a:srgbClr val="FFFF00">
              <a:alpha val="9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21"/>
          <p:cNvGrpSpPr/>
          <p:nvPr/>
        </p:nvGrpSpPr>
        <p:grpSpPr>
          <a:xfrm>
            <a:off x="1124712" y="152400"/>
            <a:ext cx="7040880" cy="6504432"/>
            <a:chOff x="1124712" y="152400"/>
            <a:chExt cx="7040880" cy="6504432"/>
          </a:xfrm>
        </p:grpSpPr>
        <p:sp>
          <p:nvSpPr>
            <p:cNvPr id="8" name="Rectangle 7"/>
            <p:cNvSpPr/>
            <p:nvPr/>
          </p:nvSpPr>
          <p:spPr>
            <a:xfrm>
              <a:off x="1124712" y="152400"/>
              <a:ext cx="2331720" cy="2151888"/>
            </a:xfrm>
            <a:prstGeom prst="rect">
              <a:avLst/>
            </a:prstGeom>
            <a:noFill/>
            <a:ln w="57150">
              <a:solidFill>
                <a:srgbClr val="00CC00">
                  <a:alpha val="70000"/>
                </a:srgbClr>
              </a:solidFill>
            </a:ln>
            <a:effectLst>
              <a:outerShdw blurRad="1778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456432" y="2304288"/>
              <a:ext cx="2340864" cy="2157984"/>
            </a:xfrm>
            <a:prstGeom prst="rect">
              <a:avLst/>
            </a:prstGeom>
            <a:noFill/>
            <a:ln w="57150">
              <a:solidFill>
                <a:srgbClr val="FFFF00">
                  <a:alpha val="80000"/>
                </a:srgbClr>
              </a:solidFill>
            </a:ln>
            <a:effectLst>
              <a:outerShdw blurRad="177800" algn="ct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88152" y="4471416"/>
              <a:ext cx="2377440" cy="2185416"/>
            </a:xfrm>
            <a:prstGeom prst="rect">
              <a:avLst/>
            </a:prstGeom>
            <a:noFill/>
            <a:ln w="57150">
              <a:solidFill>
                <a:srgbClr val="FF0000">
                  <a:alpha val="70000"/>
                </a:srgbClr>
              </a:solidFill>
            </a:ln>
            <a:effectLst>
              <a:outerShdw blurRad="177800" algn="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138"/>
          <p:cNvGrpSpPr/>
          <p:nvPr/>
        </p:nvGrpSpPr>
        <p:grpSpPr>
          <a:xfrm>
            <a:off x="685800" y="-76200"/>
            <a:ext cx="8001846" cy="6982599"/>
            <a:chOff x="762000" y="-76200"/>
            <a:chExt cx="8001846" cy="6982599"/>
          </a:xfrm>
        </p:grpSpPr>
        <p:grpSp>
          <p:nvGrpSpPr>
            <p:cNvPr id="5" name="Group 304"/>
            <p:cNvGrpSpPr/>
            <p:nvPr/>
          </p:nvGrpSpPr>
          <p:grpSpPr>
            <a:xfrm>
              <a:off x="762000" y="-2977"/>
              <a:ext cx="8001846" cy="6842249"/>
              <a:chOff x="762000" y="-2977"/>
              <a:chExt cx="8001846" cy="6842249"/>
            </a:xfrm>
          </p:grpSpPr>
          <p:grpSp>
            <p:nvGrpSpPr>
              <p:cNvPr id="6" name="Group 52"/>
              <p:cNvGrpSpPr/>
              <p:nvPr/>
            </p:nvGrpSpPr>
            <p:grpSpPr>
              <a:xfrm>
                <a:off x="762000" y="-2977"/>
                <a:ext cx="534246" cy="6839272"/>
                <a:chOff x="456354" y="-12049"/>
                <a:chExt cx="534246" cy="6839272"/>
              </a:xfrm>
            </p:grpSpPr>
            <p:sp>
              <p:nvSpPr>
                <p:cNvPr id="119" name="TextBox 118"/>
                <p:cNvSpPr txBox="1"/>
                <p:nvPr/>
              </p:nvSpPr>
              <p:spPr>
                <a:xfrm>
                  <a:off x="457200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120" name="TextBox 119"/>
                <p:cNvSpPr txBox="1"/>
                <p:nvPr/>
              </p:nvSpPr>
              <p:spPr>
                <a:xfrm>
                  <a:off x="457200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457200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122" name="TextBox 121"/>
                <p:cNvSpPr txBox="1"/>
                <p:nvPr/>
              </p:nvSpPr>
              <p:spPr>
                <a:xfrm>
                  <a:off x="457200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457200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124" name="TextBox 123"/>
                <p:cNvSpPr txBox="1"/>
                <p:nvPr/>
              </p:nvSpPr>
              <p:spPr>
                <a:xfrm>
                  <a:off x="457200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7" name="Group 59"/>
                <p:cNvGrpSpPr/>
                <p:nvPr/>
              </p:nvGrpSpPr>
              <p:grpSpPr>
                <a:xfrm>
                  <a:off x="456354" y="2548942"/>
                  <a:ext cx="534246" cy="1645035"/>
                  <a:chOff x="410634" y="365760"/>
                  <a:chExt cx="534246" cy="1645035"/>
                </a:xfrm>
              </p:grpSpPr>
              <p:sp>
                <p:nvSpPr>
                  <p:cNvPr id="134" name="TextBox 133"/>
                  <p:cNvSpPr txBox="1"/>
                  <p:nvPr/>
                </p:nvSpPr>
                <p:spPr>
                  <a:xfrm>
                    <a:off x="411480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35" name="TextBox 134"/>
                  <p:cNvSpPr txBox="1"/>
                  <p:nvPr/>
                </p:nvSpPr>
                <p:spPr>
                  <a:xfrm>
                    <a:off x="410634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36" name="TextBox 135"/>
                  <p:cNvSpPr txBox="1"/>
                  <p:nvPr/>
                </p:nvSpPr>
                <p:spPr>
                  <a:xfrm>
                    <a:off x="411480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37" name="TextBox 136"/>
                  <p:cNvSpPr txBox="1"/>
                  <p:nvPr/>
                </p:nvSpPr>
                <p:spPr>
                  <a:xfrm>
                    <a:off x="411480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11" name="Group 60"/>
                <p:cNvGrpSpPr/>
                <p:nvPr/>
              </p:nvGrpSpPr>
              <p:grpSpPr>
                <a:xfrm>
                  <a:off x="456354" y="4328155"/>
                  <a:ext cx="534246" cy="2499068"/>
                  <a:chOff x="470748" y="2141473"/>
                  <a:chExt cx="534246" cy="2499068"/>
                </a:xfrm>
              </p:grpSpPr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471594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13" name="Group 62"/>
                  <p:cNvGrpSpPr/>
                  <p:nvPr/>
                </p:nvGrpSpPr>
                <p:grpSpPr>
                  <a:xfrm>
                    <a:off x="470748" y="2528646"/>
                    <a:ext cx="534246" cy="2111895"/>
                    <a:chOff x="501228" y="379806"/>
                    <a:chExt cx="534246" cy="2111895"/>
                  </a:xfrm>
                </p:grpSpPr>
                <p:sp>
                  <p:nvSpPr>
                    <p:cNvPr id="129" name="TextBox 128"/>
                    <p:cNvSpPr txBox="1"/>
                    <p:nvPr/>
                  </p:nvSpPr>
                  <p:spPr>
                    <a:xfrm>
                      <a:off x="501228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30" name="TextBox 129"/>
                    <p:cNvSpPr txBox="1"/>
                    <p:nvPr/>
                  </p:nvSpPr>
                  <p:spPr>
                    <a:xfrm>
                      <a:off x="502074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31" name="TextBox 130"/>
                    <p:cNvSpPr txBox="1"/>
                    <p:nvPr/>
                  </p:nvSpPr>
                  <p:spPr>
                    <a:xfrm>
                      <a:off x="502074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32" name="TextBox 131"/>
                    <p:cNvSpPr txBox="1"/>
                    <p:nvPr/>
                  </p:nvSpPr>
                  <p:spPr>
                    <a:xfrm>
                      <a:off x="502074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33" name="TextBox 132"/>
                    <p:cNvSpPr txBox="1"/>
                    <p:nvPr/>
                  </p:nvSpPr>
                  <p:spPr>
                    <a:xfrm>
                      <a:off x="502074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  <p:grpSp>
            <p:nvGrpSpPr>
              <p:cNvPr id="14" name="Group 167"/>
              <p:cNvGrpSpPr/>
              <p:nvPr/>
            </p:nvGrpSpPr>
            <p:grpSpPr>
              <a:xfrm>
                <a:off x="8229600" y="0"/>
                <a:ext cx="534246" cy="6839272"/>
                <a:chOff x="609600" y="-12049"/>
                <a:chExt cx="534246" cy="6839272"/>
              </a:xfrm>
            </p:grpSpPr>
            <p:sp>
              <p:nvSpPr>
                <p:cNvPr id="100" name="TextBox 99"/>
                <p:cNvSpPr txBox="1"/>
                <p:nvPr/>
              </p:nvSpPr>
              <p:spPr>
                <a:xfrm>
                  <a:off x="610446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610446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610446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610446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>
                  <a:off x="610446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>
                  <a:off x="610446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15" name="Group 59"/>
                <p:cNvGrpSpPr/>
                <p:nvPr/>
              </p:nvGrpSpPr>
              <p:grpSpPr>
                <a:xfrm>
                  <a:off x="609600" y="2548942"/>
                  <a:ext cx="534246" cy="1645035"/>
                  <a:chOff x="563880" y="365760"/>
                  <a:chExt cx="534246" cy="1645035"/>
                </a:xfrm>
              </p:grpSpPr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564726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563880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17" name="TextBox 116"/>
                  <p:cNvSpPr txBox="1"/>
                  <p:nvPr/>
                </p:nvSpPr>
                <p:spPr>
                  <a:xfrm>
                    <a:off x="564726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564726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35" name="Group 60"/>
                <p:cNvGrpSpPr/>
                <p:nvPr/>
              </p:nvGrpSpPr>
              <p:grpSpPr>
                <a:xfrm>
                  <a:off x="609600" y="4328155"/>
                  <a:ext cx="534246" cy="2499068"/>
                  <a:chOff x="623994" y="2141473"/>
                  <a:chExt cx="534246" cy="2499068"/>
                </a:xfrm>
              </p:grpSpPr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624840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36" name="Group 62"/>
                  <p:cNvGrpSpPr/>
                  <p:nvPr/>
                </p:nvGrpSpPr>
                <p:grpSpPr>
                  <a:xfrm>
                    <a:off x="623994" y="2528646"/>
                    <a:ext cx="534246" cy="2111895"/>
                    <a:chOff x="654474" y="379806"/>
                    <a:chExt cx="534246" cy="2111895"/>
                  </a:xfrm>
                </p:grpSpPr>
                <p:sp>
                  <p:nvSpPr>
                    <p:cNvPr id="110" name="TextBox 109"/>
                    <p:cNvSpPr txBox="1"/>
                    <p:nvPr/>
                  </p:nvSpPr>
                  <p:spPr>
                    <a:xfrm>
                      <a:off x="654474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11" name="TextBox 110"/>
                    <p:cNvSpPr txBox="1"/>
                    <p:nvPr/>
                  </p:nvSpPr>
                  <p:spPr>
                    <a:xfrm>
                      <a:off x="655320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12" name="TextBox 111"/>
                    <p:cNvSpPr txBox="1"/>
                    <p:nvPr/>
                  </p:nvSpPr>
                  <p:spPr>
                    <a:xfrm>
                      <a:off x="655320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13" name="TextBox 112"/>
                    <p:cNvSpPr txBox="1"/>
                    <p:nvPr/>
                  </p:nvSpPr>
                  <p:spPr>
                    <a:xfrm>
                      <a:off x="655320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14" name="TextBox 113"/>
                    <p:cNvSpPr txBox="1"/>
                    <p:nvPr/>
                  </p:nvSpPr>
                  <p:spPr>
                    <a:xfrm>
                      <a:off x="655320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</p:grpSp>
        <p:grpSp>
          <p:nvGrpSpPr>
            <p:cNvPr id="37" name="Group 137"/>
            <p:cNvGrpSpPr/>
            <p:nvPr/>
          </p:nvGrpSpPr>
          <p:grpSpPr>
            <a:xfrm>
              <a:off x="1316736" y="-76200"/>
              <a:ext cx="6739128" cy="6982599"/>
              <a:chOff x="1316736" y="-76200"/>
              <a:chExt cx="6739128" cy="6982599"/>
            </a:xfrm>
          </p:grpSpPr>
          <p:grpSp>
            <p:nvGrpSpPr>
              <p:cNvPr id="38" name="Group 303"/>
              <p:cNvGrpSpPr/>
              <p:nvPr/>
            </p:nvGrpSpPr>
            <p:grpSpPr>
              <a:xfrm>
                <a:off x="1316736" y="-76200"/>
                <a:ext cx="6739128" cy="6982599"/>
                <a:chOff x="1316736" y="-76200"/>
                <a:chExt cx="6739128" cy="6982599"/>
              </a:xfrm>
            </p:grpSpPr>
            <p:grpSp>
              <p:nvGrpSpPr>
                <p:cNvPr id="39" name="Group 201"/>
                <p:cNvGrpSpPr/>
                <p:nvPr/>
              </p:nvGrpSpPr>
              <p:grpSpPr>
                <a:xfrm>
                  <a:off x="3630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40" name="Group 201"/>
                <p:cNvGrpSpPr/>
                <p:nvPr/>
              </p:nvGrpSpPr>
              <p:grpSpPr>
                <a:xfrm>
                  <a:off x="5916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41" name="Group 201"/>
                <p:cNvGrpSpPr/>
                <p:nvPr/>
              </p:nvGrpSpPr>
              <p:grpSpPr>
                <a:xfrm>
                  <a:off x="1316736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42" name="Group 201"/>
                <p:cNvGrpSpPr/>
                <p:nvPr/>
              </p:nvGrpSpPr>
              <p:grpSpPr>
                <a:xfrm>
                  <a:off x="3685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43" name="Group 201"/>
                <p:cNvGrpSpPr/>
                <p:nvPr/>
              </p:nvGrpSpPr>
              <p:grpSpPr>
                <a:xfrm>
                  <a:off x="5971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8" name="Group 201"/>
                <p:cNvGrpSpPr/>
                <p:nvPr/>
              </p:nvGrpSpPr>
              <p:grpSpPr>
                <a:xfrm>
                  <a:off x="1371600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9" name="Group 201"/>
                <p:cNvGrpSpPr/>
                <p:nvPr/>
              </p:nvGrpSpPr>
              <p:grpSpPr>
                <a:xfrm>
                  <a:off x="3685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06" name="Group 201"/>
                <p:cNvGrpSpPr/>
                <p:nvPr/>
              </p:nvGrpSpPr>
              <p:grpSpPr>
                <a:xfrm>
                  <a:off x="5971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07" name="Group 201"/>
                <p:cNvGrpSpPr/>
                <p:nvPr/>
              </p:nvGrpSpPr>
              <p:grpSpPr>
                <a:xfrm>
                  <a:off x="1371600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</p:grpSp>
          <p:sp>
            <p:nvSpPr>
              <p:cNvPr id="16" name="TextBox 15"/>
              <p:cNvSpPr txBox="1"/>
              <p:nvPr/>
            </p:nvSpPr>
            <p:spPr>
              <a:xfrm>
                <a:off x="137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676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981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319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667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923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6301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9349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2397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578096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9255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18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943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248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553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891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239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495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</p:grpSp>
      </p:grpSp>
      <p:pic>
        <p:nvPicPr>
          <p:cNvPr id="138" name="Picture 137" descr="00 Prevalence - No Gri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4552" y="0"/>
            <a:ext cx="7874896" cy="6858000"/>
          </a:xfrm>
          <a:prstGeom prst="rect">
            <a:avLst/>
          </a:prstGeom>
        </p:spPr>
      </p:pic>
      <p:grpSp>
        <p:nvGrpSpPr>
          <p:cNvPr id="109" name="Group 3"/>
          <p:cNvGrpSpPr/>
          <p:nvPr/>
        </p:nvGrpSpPr>
        <p:grpSpPr>
          <a:xfrm>
            <a:off x="-838200" y="-438939"/>
            <a:ext cx="10513695" cy="7601739"/>
            <a:chOff x="-762000" y="-438939"/>
            <a:chExt cx="10513695" cy="7601739"/>
          </a:xfrm>
        </p:grpSpPr>
        <p:sp>
          <p:nvSpPr>
            <p:cNvPr id="140" name="Arc 139"/>
            <p:cNvSpPr/>
            <p:nvPr/>
          </p:nvSpPr>
          <p:spPr>
            <a:xfrm>
              <a:off x="2100072" y="1219200"/>
              <a:ext cx="2467356" cy="2476500"/>
            </a:xfrm>
            <a:prstGeom prst="arc">
              <a:avLst>
                <a:gd name="adj1" fmla="val 16820694"/>
                <a:gd name="adj2" fmla="val 21012694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Arc 140"/>
            <p:cNvSpPr/>
            <p:nvPr/>
          </p:nvSpPr>
          <p:spPr>
            <a:xfrm>
              <a:off x="4459224" y="3417089"/>
              <a:ext cx="2474976" cy="2538559"/>
            </a:xfrm>
            <a:prstGeom prst="arc">
              <a:avLst>
                <a:gd name="adj1" fmla="val 16686878"/>
                <a:gd name="adj2" fmla="val 20973430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Arc 141"/>
            <p:cNvSpPr/>
            <p:nvPr/>
          </p:nvSpPr>
          <p:spPr>
            <a:xfrm>
              <a:off x="-762000" y="381000"/>
              <a:ext cx="8686800" cy="6781800"/>
            </a:xfrm>
            <a:prstGeom prst="arc">
              <a:avLst>
                <a:gd name="adj1" fmla="val 16187129"/>
                <a:gd name="adj2" fmla="val 497713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Arc 142"/>
            <p:cNvSpPr/>
            <p:nvPr/>
          </p:nvSpPr>
          <p:spPr>
            <a:xfrm rot="11135464">
              <a:off x="1217295" y="-438939"/>
              <a:ext cx="8534400" cy="6929029"/>
            </a:xfrm>
            <a:prstGeom prst="arc">
              <a:avLst>
                <a:gd name="adj1" fmla="val 15701779"/>
                <a:gd name="adj2" fmla="val 116187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Arc 143"/>
            <p:cNvSpPr/>
            <p:nvPr/>
          </p:nvSpPr>
          <p:spPr>
            <a:xfrm rot="10800000">
              <a:off x="2243328" y="838200"/>
              <a:ext cx="2535936" cy="2599872"/>
            </a:xfrm>
            <a:prstGeom prst="arc">
              <a:avLst>
                <a:gd name="adj1" fmla="val 16644373"/>
                <a:gd name="adj2" fmla="val 20728674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Arc 144"/>
            <p:cNvSpPr/>
            <p:nvPr/>
          </p:nvSpPr>
          <p:spPr>
            <a:xfrm rot="10800000">
              <a:off x="4629910" y="3141670"/>
              <a:ext cx="2380489" cy="2497130"/>
            </a:xfrm>
            <a:prstGeom prst="arc">
              <a:avLst>
                <a:gd name="adj1" fmla="val 16676078"/>
                <a:gd name="adj2" fmla="val 20724751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3048000" y="1905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5334000" y="403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7772400" y="62484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455738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5 0 C 0.181 0 0.25 0.069 0.25 0.125 L 0.25 0.25 E" pathEditMode="relative" ptsTypes="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1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4265492" y="2740968"/>
            <a:ext cx="228600" cy="230832"/>
          </a:xfrm>
          <a:prstGeom prst="ellipse">
            <a:avLst/>
          </a:prstGeom>
          <a:solidFill>
            <a:srgbClr val="FFFF00">
              <a:alpha val="9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2699" y="3350567"/>
            <a:ext cx="68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.30</a:t>
            </a:r>
          </a:p>
        </p:txBody>
      </p:sp>
      <p:sp>
        <p:nvSpPr>
          <p:cNvPr id="10" name="Oval 9"/>
          <p:cNvSpPr/>
          <p:nvPr/>
        </p:nvSpPr>
        <p:spPr>
          <a:xfrm>
            <a:off x="6476998" y="4648200"/>
            <a:ext cx="228600" cy="230832"/>
          </a:xfrm>
          <a:prstGeom prst="ellipse">
            <a:avLst/>
          </a:prstGeom>
          <a:solidFill>
            <a:srgbClr val="FF0000">
              <a:alpha val="9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00 Prevalence - No Gri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4552" y="0"/>
            <a:ext cx="7874896" cy="6858000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-838200" y="-438939"/>
            <a:ext cx="10513695" cy="7601739"/>
            <a:chOff x="-762000" y="-438939"/>
            <a:chExt cx="10513695" cy="7601739"/>
          </a:xfrm>
        </p:grpSpPr>
        <p:sp>
          <p:nvSpPr>
            <p:cNvPr id="9" name="Arc 8"/>
            <p:cNvSpPr/>
            <p:nvPr/>
          </p:nvSpPr>
          <p:spPr>
            <a:xfrm>
              <a:off x="2100072" y="1219200"/>
              <a:ext cx="2467356" cy="2476500"/>
            </a:xfrm>
            <a:prstGeom prst="arc">
              <a:avLst>
                <a:gd name="adj1" fmla="val 16820694"/>
                <a:gd name="adj2" fmla="val 21012694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/>
            <p:cNvSpPr/>
            <p:nvPr/>
          </p:nvSpPr>
          <p:spPr>
            <a:xfrm>
              <a:off x="4459224" y="3417089"/>
              <a:ext cx="2474976" cy="2538559"/>
            </a:xfrm>
            <a:prstGeom prst="arc">
              <a:avLst>
                <a:gd name="adj1" fmla="val 16686878"/>
                <a:gd name="adj2" fmla="val 20973430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>
              <a:off x="-762000" y="381000"/>
              <a:ext cx="8686800" cy="6781800"/>
            </a:xfrm>
            <a:prstGeom prst="arc">
              <a:avLst>
                <a:gd name="adj1" fmla="val 16187129"/>
                <a:gd name="adj2" fmla="val 497713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 rot="11135464">
              <a:off x="1217295" y="-438939"/>
              <a:ext cx="8534400" cy="6929029"/>
            </a:xfrm>
            <a:prstGeom prst="arc">
              <a:avLst>
                <a:gd name="adj1" fmla="val 15701779"/>
                <a:gd name="adj2" fmla="val 116187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 rot="10800000">
              <a:off x="2243328" y="838200"/>
              <a:ext cx="2535936" cy="2599872"/>
            </a:xfrm>
            <a:prstGeom prst="arc">
              <a:avLst>
                <a:gd name="adj1" fmla="val 16644373"/>
                <a:gd name="adj2" fmla="val 20728674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rot="10800000">
              <a:off x="4629910" y="3141670"/>
              <a:ext cx="2380489" cy="2497130"/>
            </a:xfrm>
            <a:prstGeom prst="arc">
              <a:avLst>
                <a:gd name="adj1" fmla="val 16676078"/>
                <a:gd name="adj2" fmla="val 20724751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138"/>
          <p:cNvGrpSpPr/>
          <p:nvPr/>
        </p:nvGrpSpPr>
        <p:grpSpPr>
          <a:xfrm>
            <a:off x="685800" y="-76200"/>
            <a:ext cx="8001846" cy="6982599"/>
            <a:chOff x="762000" y="-76200"/>
            <a:chExt cx="8001846" cy="6982599"/>
          </a:xfrm>
        </p:grpSpPr>
        <p:grpSp>
          <p:nvGrpSpPr>
            <p:cNvPr id="4" name="Group 304"/>
            <p:cNvGrpSpPr/>
            <p:nvPr/>
          </p:nvGrpSpPr>
          <p:grpSpPr>
            <a:xfrm>
              <a:off x="762000" y="-2977"/>
              <a:ext cx="8001846" cy="6842249"/>
              <a:chOff x="762000" y="-2977"/>
              <a:chExt cx="8001846" cy="6842249"/>
            </a:xfrm>
          </p:grpSpPr>
          <p:grpSp>
            <p:nvGrpSpPr>
              <p:cNvPr id="5" name="Group 52"/>
              <p:cNvGrpSpPr/>
              <p:nvPr/>
            </p:nvGrpSpPr>
            <p:grpSpPr>
              <a:xfrm>
                <a:off x="762000" y="-2977"/>
                <a:ext cx="534246" cy="6839272"/>
                <a:chOff x="456354" y="-12049"/>
                <a:chExt cx="534246" cy="6839272"/>
              </a:xfrm>
            </p:grpSpPr>
            <p:sp>
              <p:nvSpPr>
                <p:cNvPr id="125" name="TextBox 124"/>
                <p:cNvSpPr txBox="1"/>
                <p:nvPr/>
              </p:nvSpPr>
              <p:spPr>
                <a:xfrm>
                  <a:off x="457200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126" name="TextBox 125"/>
                <p:cNvSpPr txBox="1"/>
                <p:nvPr/>
              </p:nvSpPr>
              <p:spPr>
                <a:xfrm>
                  <a:off x="457200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457200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128" name="TextBox 127"/>
                <p:cNvSpPr txBox="1"/>
                <p:nvPr/>
              </p:nvSpPr>
              <p:spPr>
                <a:xfrm>
                  <a:off x="457200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129" name="TextBox 128"/>
                <p:cNvSpPr txBox="1"/>
                <p:nvPr/>
              </p:nvSpPr>
              <p:spPr>
                <a:xfrm>
                  <a:off x="457200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130" name="TextBox 129"/>
                <p:cNvSpPr txBox="1"/>
                <p:nvPr/>
              </p:nvSpPr>
              <p:spPr>
                <a:xfrm>
                  <a:off x="457200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6" name="Group 59"/>
                <p:cNvGrpSpPr/>
                <p:nvPr/>
              </p:nvGrpSpPr>
              <p:grpSpPr>
                <a:xfrm>
                  <a:off x="456354" y="2548942"/>
                  <a:ext cx="534246" cy="1645035"/>
                  <a:chOff x="410634" y="365760"/>
                  <a:chExt cx="534246" cy="1645035"/>
                </a:xfrm>
              </p:grpSpPr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411480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41" name="TextBox 140"/>
                  <p:cNvSpPr txBox="1"/>
                  <p:nvPr/>
                </p:nvSpPr>
                <p:spPr>
                  <a:xfrm>
                    <a:off x="410634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42" name="TextBox 141"/>
                  <p:cNvSpPr txBox="1"/>
                  <p:nvPr/>
                </p:nvSpPr>
                <p:spPr>
                  <a:xfrm>
                    <a:off x="411480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43" name="TextBox 142"/>
                  <p:cNvSpPr txBox="1"/>
                  <p:nvPr/>
                </p:nvSpPr>
                <p:spPr>
                  <a:xfrm>
                    <a:off x="411480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8" name="Group 60"/>
                <p:cNvGrpSpPr/>
                <p:nvPr/>
              </p:nvGrpSpPr>
              <p:grpSpPr>
                <a:xfrm>
                  <a:off x="456354" y="4328155"/>
                  <a:ext cx="534246" cy="2499068"/>
                  <a:chOff x="470748" y="2141473"/>
                  <a:chExt cx="534246" cy="2499068"/>
                </a:xfrm>
              </p:grpSpPr>
              <p:sp>
                <p:nvSpPr>
                  <p:cNvPr id="133" name="TextBox 132"/>
                  <p:cNvSpPr txBox="1"/>
                  <p:nvPr/>
                </p:nvSpPr>
                <p:spPr>
                  <a:xfrm>
                    <a:off x="471594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18" name="Group 62"/>
                  <p:cNvGrpSpPr/>
                  <p:nvPr/>
                </p:nvGrpSpPr>
                <p:grpSpPr>
                  <a:xfrm>
                    <a:off x="470748" y="2528646"/>
                    <a:ext cx="534246" cy="2111895"/>
                    <a:chOff x="501228" y="379806"/>
                    <a:chExt cx="534246" cy="2111895"/>
                  </a:xfrm>
                </p:grpSpPr>
                <p:sp>
                  <p:nvSpPr>
                    <p:cNvPr id="135" name="TextBox 134"/>
                    <p:cNvSpPr txBox="1"/>
                    <p:nvPr/>
                  </p:nvSpPr>
                  <p:spPr>
                    <a:xfrm>
                      <a:off x="501228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36" name="TextBox 135"/>
                    <p:cNvSpPr txBox="1"/>
                    <p:nvPr/>
                  </p:nvSpPr>
                  <p:spPr>
                    <a:xfrm>
                      <a:off x="502074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37" name="TextBox 136"/>
                    <p:cNvSpPr txBox="1"/>
                    <p:nvPr/>
                  </p:nvSpPr>
                  <p:spPr>
                    <a:xfrm>
                      <a:off x="502074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38" name="TextBox 137"/>
                    <p:cNvSpPr txBox="1"/>
                    <p:nvPr/>
                  </p:nvSpPr>
                  <p:spPr>
                    <a:xfrm>
                      <a:off x="502074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39" name="TextBox 138"/>
                    <p:cNvSpPr txBox="1"/>
                    <p:nvPr/>
                  </p:nvSpPr>
                  <p:spPr>
                    <a:xfrm>
                      <a:off x="502074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  <p:grpSp>
            <p:nvGrpSpPr>
              <p:cNvPr id="19" name="Group 167"/>
              <p:cNvGrpSpPr/>
              <p:nvPr/>
            </p:nvGrpSpPr>
            <p:grpSpPr>
              <a:xfrm>
                <a:off x="8229600" y="0"/>
                <a:ext cx="534246" cy="6839272"/>
                <a:chOff x="609600" y="-12049"/>
                <a:chExt cx="534246" cy="6839272"/>
              </a:xfrm>
            </p:grpSpPr>
            <p:sp>
              <p:nvSpPr>
                <p:cNvPr id="106" name="TextBox 105"/>
                <p:cNvSpPr txBox="1"/>
                <p:nvPr/>
              </p:nvSpPr>
              <p:spPr>
                <a:xfrm>
                  <a:off x="610446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610446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108" name="TextBox 107"/>
                <p:cNvSpPr txBox="1"/>
                <p:nvPr/>
              </p:nvSpPr>
              <p:spPr>
                <a:xfrm>
                  <a:off x="610446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109" name="TextBox 108"/>
                <p:cNvSpPr txBox="1"/>
                <p:nvPr/>
              </p:nvSpPr>
              <p:spPr>
                <a:xfrm>
                  <a:off x="610446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610446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610446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20" name="Group 59"/>
                <p:cNvGrpSpPr/>
                <p:nvPr/>
              </p:nvGrpSpPr>
              <p:grpSpPr>
                <a:xfrm>
                  <a:off x="609600" y="2548942"/>
                  <a:ext cx="534246" cy="1645035"/>
                  <a:chOff x="563880" y="365760"/>
                  <a:chExt cx="534246" cy="1645035"/>
                </a:xfrm>
              </p:grpSpPr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564726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563880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23" name="TextBox 122"/>
                  <p:cNvSpPr txBox="1"/>
                  <p:nvPr/>
                </p:nvSpPr>
                <p:spPr>
                  <a:xfrm>
                    <a:off x="564726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24" name="TextBox 123"/>
                  <p:cNvSpPr txBox="1"/>
                  <p:nvPr/>
                </p:nvSpPr>
                <p:spPr>
                  <a:xfrm>
                    <a:off x="564726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21" name="Group 60"/>
                <p:cNvGrpSpPr/>
                <p:nvPr/>
              </p:nvGrpSpPr>
              <p:grpSpPr>
                <a:xfrm>
                  <a:off x="609600" y="4328155"/>
                  <a:ext cx="534246" cy="2499068"/>
                  <a:chOff x="623994" y="2141473"/>
                  <a:chExt cx="534246" cy="2499068"/>
                </a:xfrm>
              </p:grpSpPr>
              <p:sp>
                <p:nvSpPr>
                  <p:cNvPr id="114" name="TextBox 113"/>
                  <p:cNvSpPr txBox="1"/>
                  <p:nvPr/>
                </p:nvSpPr>
                <p:spPr>
                  <a:xfrm>
                    <a:off x="624840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22" name="Group 62"/>
                  <p:cNvGrpSpPr/>
                  <p:nvPr/>
                </p:nvGrpSpPr>
                <p:grpSpPr>
                  <a:xfrm>
                    <a:off x="623994" y="2528646"/>
                    <a:ext cx="534246" cy="2111895"/>
                    <a:chOff x="654474" y="379806"/>
                    <a:chExt cx="534246" cy="2111895"/>
                  </a:xfrm>
                </p:grpSpPr>
                <p:sp>
                  <p:nvSpPr>
                    <p:cNvPr id="116" name="TextBox 115"/>
                    <p:cNvSpPr txBox="1"/>
                    <p:nvPr/>
                  </p:nvSpPr>
                  <p:spPr>
                    <a:xfrm>
                      <a:off x="654474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17" name="TextBox 116"/>
                    <p:cNvSpPr txBox="1"/>
                    <p:nvPr/>
                  </p:nvSpPr>
                  <p:spPr>
                    <a:xfrm>
                      <a:off x="655320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18" name="TextBox 117"/>
                    <p:cNvSpPr txBox="1"/>
                    <p:nvPr/>
                  </p:nvSpPr>
                  <p:spPr>
                    <a:xfrm>
                      <a:off x="655320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19" name="TextBox 118"/>
                    <p:cNvSpPr txBox="1"/>
                    <p:nvPr/>
                  </p:nvSpPr>
                  <p:spPr>
                    <a:xfrm>
                      <a:off x="655320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20" name="TextBox 119"/>
                    <p:cNvSpPr txBox="1"/>
                    <p:nvPr/>
                  </p:nvSpPr>
                  <p:spPr>
                    <a:xfrm>
                      <a:off x="655320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</p:grpSp>
        <p:grpSp>
          <p:nvGrpSpPr>
            <p:cNvPr id="41" name="Group 137"/>
            <p:cNvGrpSpPr/>
            <p:nvPr/>
          </p:nvGrpSpPr>
          <p:grpSpPr>
            <a:xfrm>
              <a:off x="1316736" y="-76200"/>
              <a:ext cx="6739128" cy="6982599"/>
              <a:chOff x="1316736" y="-76200"/>
              <a:chExt cx="6739128" cy="6982599"/>
            </a:xfrm>
          </p:grpSpPr>
          <p:grpSp>
            <p:nvGrpSpPr>
              <p:cNvPr id="42" name="Group 303"/>
              <p:cNvGrpSpPr/>
              <p:nvPr/>
            </p:nvGrpSpPr>
            <p:grpSpPr>
              <a:xfrm>
                <a:off x="1316736" y="-76200"/>
                <a:ext cx="6739128" cy="6982599"/>
                <a:chOff x="1316736" y="-76200"/>
                <a:chExt cx="6739128" cy="6982599"/>
              </a:xfrm>
            </p:grpSpPr>
            <p:grpSp>
              <p:nvGrpSpPr>
                <p:cNvPr id="43" name="Group 201"/>
                <p:cNvGrpSpPr/>
                <p:nvPr/>
              </p:nvGrpSpPr>
              <p:grpSpPr>
                <a:xfrm>
                  <a:off x="3630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102" name="TextBox 101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44" name="Group 201"/>
                <p:cNvGrpSpPr/>
                <p:nvPr/>
              </p:nvGrpSpPr>
              <p:grpSpPr>
                <a:xfrm>
                  <a:off x="5916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45" name="Group 201"/>
                <p:cNvGrpSpPr/>
                <p:nvPr/>
              </p:nvGrpSpPr>
              <p:grpSpPr>
                <a:xfrm>
                  <a:off x="1316736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46" name="Group 201"/>
                <p:cNvGrpSpPr/>
                <p:nvPr/>
              </p:nvGrpSpPr>
              <p:grpSpPr>
                <a:xfrm>
                  <a:off x="3685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47" name="Group 201"/>
                <p:cNvGrpSpPr/>
                <p:nvPr/>
              </p:nvGrpSpPr>
              <p:grpSpPr>
                <a:xfrm>
                  <a:off x="5971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48" name="Group 201"/>
                <p:cNvGrpSpPr/>
                <p:nvPr/>
              </p:nvGrpSpPr>
              <p:grpSpPr>
                <a:xfrm>
                  <a:off x="1371600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49" name="Group 201"/>
                <p:cNvGrpSpPr/>
                <p:nvPr/>
              </p:nvGrpSpPr>
              <p:grpSpPr>
                <a:xfrm>
                  <a:off x="3685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04" name="Group 201"/>
                <p:cNvGrpSpPr/>
                <p:nvPr/>
              </p:nvGrpSpPr>
              <p:grpSpPr>
                <a:xfrm>
                  <a:off x="5971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05" name="Group 201"/>
                <p:cNvGrpSpPr/>
                <p:nvPr/>
              </p:nvGrpSpPr>
              <p:grpSpPr>
                <a:xfrm>
                  <a:off x="1371600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</p:grpSp>
          <p:sp>
            <p:nvSpPr>
              <p:cNvPr id="23" name="TextBox 22"/>
              <p:cNvSpPr txBox="1"/>
              <p:nvPr/>
            </p:nvSpPr>
            <p:spPr>
              <a:xfrm>
                <a:off x="137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676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981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19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667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923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6301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9349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2397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578096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9255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18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943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248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553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891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7239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495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</p:grpSp>
      </p:grpSp>
      <p:grpSp>
        <p:nvGrpSpPr>
          <p:cNvPr id="112" name="Group 143"/>
          <p:cNvGrpSpPr/>
          <p:nvPr/>
        </p:nvGrpSpPr>
        <p:grpSpPr>
          <a:xfrm>
            <a:off x="1124712" y="152400"/>
            <a:ext cx="7040880" cy="6504432"/>
            <a:chOff x="1124712" y="152400"/>
            <a:chExt cx="7040880" cy="6504432"/>
          </a:xfrm>
        </p:grpSpPr>
        <p:sp>
          <p:nvSpPr>
            <p:cNvPr id="145" name="Rectangle 144"/>
            <p:cNvSpPr/>
            <p:nvPr/>
          </p:nvSpPr>
          <p:spPr>
            <a:xfrm>
              <a:off x="1124712" y="152400"/>
              <a:ext cx="2331720" cy="2151888"/>
            </a:xfrm>
            <a:prstGeom prst="rect">
              <a:avLst/>
            </a:prstGeom>
            <a:noFill/>
            <a:ln w="57150">
              <a:solidFill>
                <a:srgbClr val="00CC00">
                  <a:alpha val="70000"/>
                </a:srgbClr>
              </a:solidFill>
            </a:ln>
            <a:effectLst>
              <a:outerShdw blurRad="1778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3456432" y="2304288"/>
              <a:ext cx="2340864" cy="2157984"/>
            </a:xfrm>
            <a:prstGeom prst="rect">
              <a:avLst/>
            </a:prstGeom>
            <a:noFill/>
            <a:ln w="57150">
              <a:solidFill>
                <a:srgbClr val="FFFF00">
                  <a:alpha val="80000"/>
                </a:srgbClr>
              </a:solidFill>
            </a:ln>
            <a:effectLst>
              <a:outerShdw blurRad="177800" algn="ct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5788152" y="4471416"/>
              <a:ext cx="2377440" cy="2185416"/>
            </a:xfrm>
            <a:prstGeom prst="rect">
              <a:avLst/>
            </a:prstGeom>
            <a:noFill/>
            <a:ln w="57150">
              <a:solidFill>
                <a:srgbClr val="FF0000">
                  <a:alpha val="70000"/>
                </a:srgbClr>
              </a:solidFill>
            </a:ln>
            <a:effectLst>
              <a:outerShdw blurRad="177800" algn="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3048000" y="1905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334000" y="403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7772400" y="62484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9920116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323 0.27451 L 0.2415 0.10939 C 0.24219 0.07239 0.22882 0.03932 0.20868 0.01596 C 0.18525 -0.01087 0.15938 -0.02151 0.13247 -0.0148 L 0.0092 0.00694 " pathEditMode="relative" rAng="13240603" ptsTypes="FffFF">
                                      <p:cBhvr>
                                        <p:cTn id="6" dur="2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39" y="-19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981200" y="1000329"/>
            <a:ext cx="228600" cy="23083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56292" y="4916016"/>
            <a:ext cx="228600" cy="230832"/>
          </a:xfrm>
          <a:prstGeom prst="ellipse">
            <a:avLst/>
          </a:prstGeom>
          <a:solidFill>
            <a:srgbClr val="FF0000">
              <a:alpha val="9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15100" y="988367"/>
            <a:ext cx="68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.03</a:t>
            </a:r>
          </a:p>
        </p:txBody>
      </p:sp>
      <p:pic>
        <p:nvPicPr>
          <p:cNvPr id="8" name="Picture 7" descr="00 Prevalence - No Gri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4552" y="0"/>
            <a:ext cx="7874896" cy="6858000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1124712" y="152400"/>
            <a:ext cx="7040880" cy="6504432"/>
            <a:chOff x="1124712" y="152400"/>
            <a:chExt cx="7040880" cy="6504432"/>
          </a:xfrm>
        </p:grpSpPr>
        <p:sp>
          <p:nvSpPr>
            <p:cNvPr id="10" name="Rectangle 9"/>
            <p:cNvSpPr/>
            <p:nvPr/>
          </p:nvSpPr>
          <p:spPr>
            <a:xfrm>
              <a:off x="1124712" y="152400"/>
              <a:ext cx="2331720" cy="2151888"/>
            </a:xfrm>
            <a:prstGeom prst="rect">
              <a:avLst/>
            </a:prstGeom>
            <a:noFill/>
            <a:ln w="57150">
              <a:solidFill>
                <a:srgbClr val="00CC00">
                  <a:alpha val="70000"/>
                </a:srgbClr>
              </a:solidFill>
            </a:ln>
            <a:effectLst>
              <a:outerShdw blurRad="1778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456432" y="2304288"/>
              <a:ext cx="2340864" cy="2157984"/>
            </a:xfrm>
            <a:prstGeom prst="rect">
              <a:avLst/>
            </a:prstGeom>
            <a:noFill/>
            <a:ln w="57150">
              <a:solidFill>
                <a:srgbClr val="FFFF00">
                  <a:alpha val="80000"/>
                </a:srgbClr>
              </a:solidFill>
            </a:ln>
            <a:effectLst>
              <a:outerShdw blurRad="177800" algn="ct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788152" y="4471416"/>
              <a:ext cx="2377440" cy="2185416"/>
            </a:xfrm>
            <a:prstGeom prst="rect">
              <a:avLst/>
            </a:prstGeom>
            <a:noFill/>
            <a:ln w="57150">
              <a:solidFill>
                <a:srgbClr val="FF0000">
                  <a:alpha val="70000"/>
                </a:srgbClr>
              </a:solidFill>
            </a:ln>
            <a:effectLst>
              <a:outerShdw blurRad="177800" algn="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138"/>
          <p:cNvGrpSpPr/>
          <p:nvPr/>
        </p:nvGrpSpPr>
        <p:grpSpPr>
          <a:xfrm>
            <a:off x="685800" y="-76200"/>
            <a:ext cx="8001846" cy="6982599"/>
            <a:chOff x="762000" y="-76200"/>
            <a:chExt cx="8001846" cy="6982599"/>
          </a:xfrm>
        </p:grpSpPr>
        <p:grpSp>
          <p:nvGrpSpPr>
            <p:cNvPr id="5" name="Group 304"/>
            <p:cNvGrpSpPr/>
            <p:nvPr/>
          </p:nvGrpSpPr>
          <p:grpSpPr>
            <a:xfrm>
              <a:off x="762000" y="-2977"/>
              <a:ext cx="8001846" cy="6842249"/>
              <a:chOff x="762000" y="-2977"/>
              <a:chExt cx="8001846" cy="6842249"/>
            </a:xfrm>
          </p:grpSpPr>
          <p:grpSp>
            <p:nvGrpSpPr>
              <p:cNvPr id="6" name="Group 52"/>
              <p:cNvGrpSpPr/>
              <p:nvPr/>
            </p:nvGrpSpPr>
            <p:grpSpPr>
              <a:xfrm>
                <a:off x="762000" y="-2977"/>
                <a:ext cx="534246" cy="6839272"/>
                <a:chOff x="456354" y="-12049"/>
                <a:chExt cx="534246" cy="6839272"/>
              </a:xfrm>
            </p:grpSpPr>
            <p:sp>
              <p:nvSpPr>
                <p:cNvPr id="120" name="TextBox 119"/>
                <p:cNvSpPr txBox="1"/>
                <p:nvPr/>
              </p:nvSpPr>
              <p:spPr>
                <a:xfrm>
                  <a:off x="457200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457200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122" name="TextBox 121"/>
                <p:cNvSpPr txBox="1"/>
                <p:nvPr/>
              </p:nvSpPr>
              <p:spPr>
                <a:xfrm>
                  <a:off x="457200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123" name="TextBox 122"/>
                <p:cNvSpPr txBox="1"/>
                <p:nvPr/>
              </p:nvSpPr>
              <p:spPr>
                <a:xfrm>
                  <a:off x="457200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124" name="TextBox 123"/>
                <p:cNvSpPr txBox="1"/>
                <p:nvPr/>
              </p:nvSpPr>
              <p:spPr>
                <a:xfrm>
                  <a:off x="457200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457200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9" name="Group 59"/>
                <p:cNvGrpSpPr/>
                <p:nvPr/>
              </p:nvGrpSpPr>
              <p:grpSpPr>
                <a:xfrm>
                  <a:off x="456354" y="2548942"/>
                  <a:ext cx="534246" cy="1645035"/>
                  <a:chOff x="410634" y="365760"/>
                  <a:chExt cx="534246" cy="1645035"/>
                </a:xfrm>
              </p:grpSpPr>
              <p:sp>
                <p:nvSpPr>
                  <p:cNvPr id="135" name="TextBox 134"/>
                  <p:cNvSpPr txBox="1"/>
                  <p:nvPr/>
                </p:nvSpPr>
                <p:spPr>
                  <a:xfrm>
                    <a:off x="411480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36" name="TextBox 135"/>
                  <p:cNvSpPr txBox="1"/>
                  <p:nvPr/>
                </p:nvSpPr>
                <p:spPr>
                  <a:xfrm>
                    <a:off x="410634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37" name="TextBox 136"/>
                  <p:cNvSpPr txBox="1"/>
                  <p:nvPr/>
                </p:nvSpPr>
                <p:spPr>
                  <a:xfrm>
                    <a:off x="411480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38" name="TextBox 137"/>
                  <p:cNvSpPr txBox="1"/>
                  <p:nvPr/>
                </p:nvSpPr>
                <p:spPr>
                  <a:xfrm>
                    <a:off x="411480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14" name="Group 60"/>
                <p:cNvGrpSpPr/>
                <p:nvPr/>
              </p:nvGrpSpPr>
              <p:grpSpPr>
                <a:xfrm>
                  <a:off x="456354" y="4328155"/>
                  <a:ext cx="534246" cy="2499068"/>
                  <a:chOff x="470748" y="2141473"/>
                  <a:chExt cx="534246" cy="2499068"/>
                </a:xfrm>
              </p:grpSpPr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471594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15" name="Group 62"/>
                  <p:cNvGrpSpPr/>
                  <p:nvPr/>
                </p:nvGrpSpPr>
                <p:grpSpPr>
                  <a:xfrm>
                    <a:off x="470748" y="2528646"/>
                    <a:ext cx="534246" cy="2111895"/>
                    <a:chOff x="501228" y="379806"/>
                    <a:chExt cx="534246" cy="2111895"/>
                  </a:xfrm>
                </p:grpSpPr>
                <p:sp>
                  <p:nvSpPr>
                    <p:cNvPr id="130" name="TextBox 129"/>
                    <p:cNvSpPr txBox="1"/>
                    <p:nvPr/>
                  </p:nvSpPr>
                  <p:spPr>
                    <a:xfrm>
                      <a:off x="501228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31" name="TextBox 130"/>
                    <p:cNvSpPr txBox="1"/>
                    <p:nvPr/>
                  </p:nvSpPr>
                  <p:spPr>
                    <a:xfrm>
                      <a:off x="502074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32" name="TextBox 131"/>
                    <p:cNvSpPr txBox="1"/>
                    <p:nvPr/>
                  </p:nvSpPr>
                  <p:spPr>
                    <a:xfrm>
                      <a:off x="502074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33" name="TextBox 132"/>
                    <p:cNvSpPr txBox="1"/>
                    <p:nvPr/>
                  </p:nvSpPr>
                  <p:spPr>
                    <a:xfrm>
                      <a:off x="502074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34" name="TextBox 133"/>
                    <p:cNvSpPr txBox="1"/>
                    <p:nvPr/>
                  </p:nvSpPr>
                  <p:spPr>
                    <a:xfrm>
                      <a:off x="502074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  <p:grpSp>
            <p:nvGrpSpPr>
              <p:cNvPr id="16" name="Group 167"/>
              <p:cNvGrpSpPr/>
              <p:nvPr/>
            </p:nvGrpSpPr>
            <p:grpSpPr>
              <a:xfrm>
                <a:off x="8229600" y="0"/>
                <a:ext cx="534246" cy="6839272"/>
                <a:chOff x="609600" y="-12049"/>
                <a:chExt cx="534246" cy="6839272"/>
              </a:xfrm>
            </p:grpSpPr>
            <p:sp>
              <p:nvSpPr>
                <p:cNvPr id="101" name="TextBox 100"/>
                <p:cNvSpPr txBox="1"/>
                <p:nvPr/>
              </p:nvSpPr>
              <p:spPr>
                <a:xfrm>
                  <a:off x="610446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610446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610446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>
                  <a:off x="610446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>
                  <a:off x="610446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610446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17" name="Group 59"/>
                <p:cNvGrpSpPr/>
                <p:nvPr/>
              </p:nvGrpSpPr>
              <p:grpSpPr>
                <a:xfrm>
                  <a:off x="609600" y="2548942"/>
                  <a:ext cx="534246" cy="1645035"/>
                  <a:chOff x="563880" y="365760"/>
                  <a:chExt cx="534246" cy="1645035"/>
                </a:xfrm>
              </p:grpSpPr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564726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17" name="TextBox 116"/>
                  <p:cNvSpPr txBox="1"/>
                  <p:nvPr/>
                </p:nvSpPr>
                <p:spPr>
                  <a:xfrm>
                    <a:off x="563880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564726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19" name="TextBox 118"/>
                  <p:cNvSpPr txBox="1"/>
                  <p:nvPr/>
                </p:nvSpPr>
                <p:spPr>
                  <a:xfrm>
                    <a:off x="564726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36" name="Group 60"/>
                <p:cNvGrpSpPr/>
                <p:nvPr/>
              </p:nvGrpSpPr>
              <p:grpSpPr>
                <a:xfrm>
                  <a:off x="609600" y="4328155"/>
                  <a:ext cx="534246" cy="2499068"/>
                  <a:chOff x="623994" y="2141473"/>
                  <a:chExt cx="534246" cy="2499068"/>
                </a:xfrm>
              </p:grpSpPr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624840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37" name="Group 62"/>
                  <p:cNvGrpSpPr/>
                  <p:nvPr/>
                </p:nvGrpSpPr>
                <p:grpSpPr>
                  <a:xfrm>
                    <a:off x="623994" y="2528646"/>
                    <a:ext cx="534246" cy="2111895"/>
                    <a:chOff x="654474" y="379806"/>
                    <a:chExt cx="534246" cy="2111895"/>
                  </a:xfrm>
                </p:grpSpPr>
                <p:sp>
                  <p:nvSpPr>
                    <p:cNvPr id="111" name="TextBox 110"/>
                    <p:cNvSpPr txBox="1"/>
                    <p:nvPr/>
                  </p:nvSpPr>
                  <p:spPr>
                    <a:xfrm>
                      <a:off x="654474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12" name="TextBox 111"/>
                    <p:cNvSpPr txBox="1"/>
                    <p:nvPr/>
                  </p:nvSpPr>
                  <p:spPr>
                    <a:xfrm>
                      <a:off x="655320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13" name="TextBox 112"/>
                    <p:cNvSpPr txBox="1"/>
                    <p:nvPr/>
                  </p:nvSpPr>
                  <p:spPr>
                    <a:xfrm>
                      <a:off x="655320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14" name="TextBox 113"/>
                    <p:cNvSpPr txBox="1"/>
                    <p:nvPr/>
                  </p:nvSpPr>
                  <p:spPr>
                    <a:xfrm>
                      <a:off x="655320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15" name="TextBox 114"/>
                    <p:cNvSpPr txBox="1"/>
                    <p:nvPr/>
                  </p:nvSpPr>
                  <p:spPr>
                    <a:xfrm>
                      <a:off x="655320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</p:grpSp>
        <p:grpSp>
          <p:nvGrpSpPr>
            <p:cNvPr id="38" name="Group 137"/>
            <p:cNvGrpSpPr/>
            <p:nvPr/>
          </p:nvGrpSpPr>
          <p:grpSpPr>
            <a:xfrm>
              <a:off x="1316736" y="-76200"/>
              <a:ext cx="6739128" cy="6982599"/>
              <a:chOff x="1316736" y="-76200"/>
              <a:chExt cx="6739128" cy="6982599"/>
            </a:xfrm>
          </p:grpSpPr>
          <p:grpSp>
            <p:nvGrpSpPr>
              <p:cNvPr id="39" name="Group 303"/>
              <p:cNvGrpSpPr/>
              <p:nvPr/>
            </p:nvGrpSpPr>
            <p:grpSpPr>
              <a:xfrm>
                <a:off x="1316736" y="-76200"/>
                <a:ext cx="6739128" cy="6982599"/>
                <a:chOff x="1316736" y="-76200"/>
                <a:chExt cx="6739128" cy="6982599"/>
              </a:xfrm>
            </p:grpSpPr>
            <p:grpSp>
              <p:nvGrpSpPr>
                <p:cNvPr id="40" name="Group 201"/>
                <p:cNvGrpSpPr/>
                <p:nvPr/>
              </p:nvGrpSpPr>
              <p:grpSpPr>
                <a:xfrm>
                  <a:off x="3630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41" name="Group 201"/>
                <p:cNvGrpSpPr/>
                <p:nvPr/>
              </p:nvGrpSpPr>
              <p:grpSpPr>
                <a:xfrm>
                  <a:off x="5916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42" name="Group 201"/>
                <p:cNvGrpSpPr/>
                <p:nvPr/>
              </p:nvGrpSpPr>
              <p:grpSpPr>
                <a:xfrm>
                  <a:off x="1316736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43" name="Group 201"/>
                <p:cNvGrpSpPr/>
                <p:nvPr/>
              </p:nvGrpSpPr>
              <p:grpSpPr>
                <a:xfrm>
                  <a:off x="3685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44" name="Group 201"/>
                <p:cNvGrpSpPr/>
                <p:nvPr/>
              </p:nvGrpSpPr>
              <p:grpSpPr>
                <a:xfrm>
                  <a:off x="5971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9" name="Group 201"/>
                <p:cNvGrpSpPr/>
                <p:nvPr/>
              </p:nvGrpSpPr>
              <p:grpSpPr>
                <a:xfrm>
                  <a:off x="1371600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00" name="Group 201"/>
                <p:cNvGrpSpPr/>
                <p:nvPr/>
              </p:nvGrpSpPr>
              <p:grpSpPr>
                <a:xfrm>
                  <a:off x="3685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07" name="Group 201"/>
                <p:cNvGrpSpPr/>
                <p:nvPr/>
              </p:nvGrpSpPr>
              <p:grpSpPr>
                <a:xfrm>
                  <a:off x="5971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08" name="Group 201"/>
                <p:cNvGrpSpPr/>
                <p:nvPr/>
              </p:nvGrpSpPr>
              <p:grpSpPr>
                <a:xfrm>
                  <a:off x="1371600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</p:grpSp>
          <p:sp>
            <p:nvSpPr>
              <p:cNvPr id="18" name="TextBox 17"/>
              <p:cNvSpPr txBox="1"/>
              <p:nvPr/>
            </p:nvSpPr>
            <p:spPr>
              <a:xfrm>
                <a:off x="137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676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981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319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667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923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6301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9349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2397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578096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9255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18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943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248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553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891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239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495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</p:grpSp>
      </p:grpSp>
      <p:grpSp>
        <p:nvGrpSpPr>
          <p:cNvPr id="139" name="Group 3"/>
          <p:cNvGrpSpPr/>
          <p:nvPr/>
        </p:nvGrpSpPr>
        <p:grpSpPr>
          <a:xfrm>
            <a:off x="-838200" y="-438939"/>
            <a:ext cx="10513695" cy="7601739"/>
            <a:chOff x="-762000" y="-438939"/>
            <a:chExt cx="10513695" cy="7601739"/>
          </a:xfrm>
        </p:grpSpPr>
        <p:sp>
          <p:nvSpPr>
            <p:cNvPr id="140" name="Arc 139"/>
            <p:cNvSpPr/>
            <p:nvPr/>
          </p:nvSpPr>
          <p:spPr>
            <a:xfrm>
              <a:off x="2100072" y="1219200"/>
              <a:ext cx="2467356" cy="2476500"/>
            </a:xfrm>
            <a:prstGeom prst="arc">
              <a:avLst>
                <a:gd name="adj1" fmla="val 16820694"/>
                <a:gd name="adj2" fmla="val 21012694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Arc 140"/>
            <p:cNvSpPr/>
            <p:nvPr/>
          </p:nvSpPr>
          <p:spPr>
            <a:xfrm>
              <a:off x="4459224" y="3417089"/>
              <a:ext cx="2474976" cy="2538559"/>
            </a:xfrm>
            <a:prstGeom prst="arc">
              <a:avLst>
                <a:gd name="adj1" fmla="val 16686878"/>
                <a:gd name="adj2" fmla="val 20973430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Arc 141"/>
            <p:cNvSpPr/>
            <p:nvPr/>
          </p:nvSpPr>
          <p:spPr>
            <a:xfrm>
              <a:off x="-762000" y="381000"/>
              <a:ext cx="8686800" cy="6781800"/>
            </a:xfrm>
            <a:prstGeom prst="arc">
              <a:avLst>
                <a:gd name="adj1" fmla="val 16187129"/>
                <a:gd name="adj2" fmla="val 497713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Arc 142"/>
            <p:cNvSpPr/>
            <p:nvPr/>
          </p:nvSpPr>
          <p:spPr>
            <a:xfrm rot="11135464">
              <a:off x="1217295" y="-438939"/>
              <a:ext cx="8534400" cy="6929029"/>
            </a:xfrm>
            <a:prstGeom prst="arc">
              <a:avLst>
                <a:gd name="adj1" fmla="val 15701779"/>
                <a:gd name="adj2" fmla="val 116187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Arc 143"/>
            <p:cNvSpPr/>
            <p:nvPr/>
          </p:nvSpPr>
          <p:spPr>
            <a:xfrm rot="10800000">
              <a:off x="2243328" y="838200"/>
              <a:ext cx="2535936" cy="2599872"/>
            </a:xfrm>
            <a:prstGeom prst="arc">
              <a:avLst>
                <a:gd name="adj1" fmla="val 16644373"/>
                <a:gd name="adj2" fmla="val 20728674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Arc 144"/>
            <p:cNvSpPr/>
            <p:nvPr/>
          </p:nvSpPr>
          <p:spPr>
            <a:xfrm rot="10800000">
              <a:off x="4629910" y="3141670"/>
              <a:ext cx="2380489" cy="2497130"/>
            </a:xfrm>
            <a:prstGeom prst="arc">
              <a:avLst>
                <a:gd name="adj1" fmla="val 16676078"/>
                <a:gd name="adj2" fmla="val 20724751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3048000" y="1905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5334000" y="403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7772400" y="62484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5509513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9.43571E-7 L 0.26458 -9.43571E-7 C 0.38264 -9.43571E-7 0.52916 0.1568 0.52916 0.28469 L 0.52916 0.57007 " pathEditMode="relative" rAng="0" ptsTypes="FfFF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58" y="284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1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8"/>
          <p:cNvGrpSpPr/>
          <p:nvPr/>
        </p:nvGrpSpPr>
        <p:grpSpPr>
          <a:xfrm>
            <a:off x="685800" y="-76200"/>
            <a:ext cx="8001846" cy="6982599"/>
            <a:chOff x="762000" y="-76200"/>
            <a:chExt cx="8001846" cy="6982599"/>
          </a:xfrm>
        </p:grpSpPr>
        <p:grpSp>
          <p:nvGrpSpPr>
            <p:cNvPr id="3" name="Group 304"/>
            <p:cNvGrpSpPr/>
            <p:nvPr/>
          </p:nvGrpSpPr>
          <p:grpSpPr>
            <a:xfrm>
              <a:off x="762000" y="-2977"/>
              <a:ext cx="8001846" cy="6842249"/>
              <a:chOff x="762000" y="-2977"/>
              <a:chExt cx="8001846" cy="6842249"/>
            </a:xfrm>
          </p:grpSpPr>
          <p:grpSp>
            <p:nvGrpSpPr>
              <p:cNvPr id="4" name="Group 52"/>
              <p:cNvGrpSpPr/>
              <p:nvPr/>
            </p:nvGrpSpPr>
            <p:grpSpPr>
              <a:xfrm>
                <a:off x="762000" y="-2977"/>
                <a:ext cx="534246" cy="6839272"/>
                <a:chOff x="456354" y="-12049"/>
                <a:chExt cx="534246" cy="6839272"/>
              </a:xfrm>
            </p:grpSpPr>
            <p:sp>
              <p:nvSpPr>
                <p:cNvPr id="110" name="TextBox 109"/>
                <p:cNvSpPr txBox="1"/>
                <p:nvPr/>
              </p:nvSpPr>
              <p:spPr>
                <a:xfrm>
                  <a:off x="457200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57200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57200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57200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57200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457200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5" name="Group 59"/>
                <p:cNvGrpSpPr/>
                <p:nvPr/>
              </p:nvGrpSpPr>
              <p:grpSpPr>
                <a:xfrm>
                  <a:off x="456354" y="2548942"/>
                  <a:ext cx="534246" cy="1645035"/>
                  <a:chOff x="410634" y="365760"/>
                  <a:chExt cx="534246" cy="1645035"/>
                </a:xfrm>
              </p:grpSpPr>
              <p:sp>
                <p:nvSpPr>
                  <p:cNvPr id="125" name="TextBox 124"/>
                  <p:cNvSpPr txBox="1"/>
                  <p:nvPr/>
                </p:nvSpPr>
                <p:spPr>
                  <a:xfrm>
                    <a:off x="411480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26" name="TextBox 125"/>
                  <p:cNvSpPr txBox="1"/>
                  <p:nvPr/>
                </p:nvSpPr>
                <p:spPr>
                  <a:xfrm>
                    <a:off x="410634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411480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411480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6" name="Group 60"/>
                <p:cNvGrpSpPr/>
                <p:nvPr/>
              </p:nvGrpSpPr>
              <p:grpSpPr>
                <a:xfrm>
                  <a:off x="456354" y="4328155"/>
                  <a:ext cx="534246" cy="2499068"/>
                  <a:chOff x="470748" y="2141473"/>
                  <a:chExt cx="534246" cy="2499068"/>
                </a:xfrm>
              </p:grpSpPr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471594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7" name="Group 62"/>
                  <p:cNvGrpSpPr/>
                  <p:nvPr/>
                </p:nvGrpSpPr>
                <p:grpSpPr>
                  <a:xfrm>
                    <a:off x="470748" y="2528646"/>
                    <a:ext cx="534246" cy="2111895"/>
                    <a:chOff x="501228" y="379806"/>
                    <a:chExt cx="534246" cy="2111895"/>
                  </a:xfrm>
                </p:grpSpPr>
                <p:sp>
                  <p:nvSpPr>
                    <p:cNvPr id="120" name="TextBox 119"/>
                    <p:cNvSpPr txBox="1"/>
                    <p:nvPr/>
                  </p:nvSpPr>
                  <p:spPr>
                    <a:xfrm>
                      <a:off x="501228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21" name="TextBox 120"/>
                    <p:cNvSpPr txBox="1"/>
                    <p:nvPr/>
                  </p:nvSpPr>
                  <p:spPr>
                    <a:xfrm>
                      <a:off x="502074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22" name="TextBox 121"/>
                    <p:cNvSpPr txBox="1"/>
                    <p:nvPr/>
                  </p:nvSpPr>
                  <p:spPr>
                    <a:xfrm>
                      <a:off x="502074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23" name="TextBox 122"/>
                    <p:cNvSpPr txBox="1"/>
                    <p:nvPr/>
                  </p:nvSpPr>
                  <p:spPr>
                    <a:xfrm>
                      <a:off x="502074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24" name="TextBox 123"/>
                    <p:cNvSpPr txBox="1"/>
                    <p:nvPr/>
                  </p:nvSpPr>
                  <p:spPr>
                    <a:xfrm>
                      <a:off x="502074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  <p:grpSp>
            <p:nvGrpSpPr>
              <p:cNvPr id="26" name="Group 167"/>
              <p:cNvGrpSpPr/>
              <p:nvPr/>
            </p:nvGrpSpPr>
            <p:grpSpPr>
              <a:xfrm>
                <a:off x="8229600" y="0"/>
                <a:ext cx="534246" cy="6839272"/>
                <a:chOff x="609600" y="-12049"/>
                <a:chExt cx="534246" cy="6839272"/>
              </a:xfrm>
            </p:grpSpPr>
            <p:sp>
              <p:nvSpPr>
                <p:cNvPr id="91" name="TextBox 90"/>
                <p:cNvSpPr txBox="1"/>
                <p:nvPr/>
              </p:nvSpPr>
              <p:spPr>
                <a:xfrm>
                  <a:off x="610446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610446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610446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610446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610446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610446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27" name="Group 59"/>
                <p:cNvGrpSpPr/>
                <p:nvPr/>
              </p:nvGrpSpPr>
              <p:grpSpPr>
                <a:xfrm>
                  <a:off x="609600" y="2548942"/>
                  <a:ext cx="534246" cy="1645035"/>
                  <a:chOff x="563880" y="365760"/>
                  <a:chExt cx="534246" cy="1645035"/>
                </a:xfrm>
              </p:grpSpPr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564726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563880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564726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564726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28" name="Group 60"/>
                <p:cNvGrpSpPr/>
                <p:nvPr/>
              </p:nvGrpSpPr>
              <p:grpSpPr>
                <a:xfrm>
                  <a:off x="609600" y="4328155"/>
                  <a:ext cx="534246" cy="2499068"/>
                  <a:chOff x="623994" y="2141473"/>
                  <a:chExt cx="534246" cy="2499068"/>
                </a:xfrm>
              </p:grpSpPr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624840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29" name="Group 62"/>
                  <p:cNvGrpSpPr/>
                  <p:nvPr/>
                </p:nvGrpSpPr>
                <p:grpSpPr>
                  <a:xfrm>
                    <a:off x="623994" y="2528646"/>
                    <a:ext cx="534246" cy="2111895"/>
                    <a:chOff x="654474" y="379806"/>
                    <a:chExt cx="534246" cy="2111895"/>
                  </a:xfrm>
                </p:grpSpPr>
                <p:sp>
                  <p:nvSpPr>
                    <p:cNvPr id="101" name="TextBox 100"/>
                    <p:cNvSpPr txBox="1"/>
                    <p:nvPr/>
                  </p:nvSpPr>
                  <p:spPr>
                    <a:xfrm>
                      <a:off x="654474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02" name="TextBox 101"/>
                    <p:cNvSpPr txBox="1"/>
                    <p:nvPr/>
                  </p:nvSpPr>
                  <p:spPr>
                    <a:xfrm>
                      <a:off x="655320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03" name="TextBox 102"/>
                    <p:cNvSpPr txBox="1"/>
                    <p:nvPr/>
                  </p:nvSpPr>
                  <p:spPr>
                    <a:xfrm>
                      <a:off x="655320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04" name="TextBox 103"/>
                    <p:cNvSpPr txBox="1"/>
                    <p:nvPr/>
                  </p:nvSpPr>
                  <p:spPr>
                    <a:xfrm>
                      <a:off x="655320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05" name="TextBox 104"/>
                    <p:cNvSpPr txBox="1"/>
                    <p:nvPr/>
                  </p:nvSpPr>
                  <p:spPr>
                    <a:xfrm>
                      <a:off x="655320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</p:grpSp>
        <p:grpSp>
          <p:nvGrpSpPr>
            <p:cNvPr id="30" name="Group 137"/>
            <p:cNvGrpSpPr/>
            <p:nvPr/>
          </p:nvGrpSpPr>
          <p:grpSpPr>
            <a:xfrm>
              <a:off x="1316736" y="-76200"/>
              <a:ext cx="6739128" cy="6982599"/>
              <a:chOff x="1316736" y="-76200"/>
              <a:chExt cx="6739128" cy="6982599"/>
            </a:xfrm>
          </p:grpSpPr>
          <p:grpSp>
            <p:nvGrpSpPr>
              <p:cNvPr id="31" name="Group 303"/>
              <p:cNvGrpSpPr/>
              <p:nvPr/>
            </p:nvGrpSpPr>
            <p:grpSpPr>
              <a:xfrm>
                <a:off x="1316736" y="-76200"/>
                <a:ext cx="6739128" cy="6982599"/>
                <a:chOff x="1316736" y="-76200"/>
                <a:chExt cx="6739128" cy="6982599"/>
              </a:xfrm>
            </p:grpSpPr>
            <p:grpSp>
              <p:nvGrpSpPr>
                <p:cNvPr id="32" name="Group 201"/>
                <p:cNvGrpSpPr/>
                <p:nvPr/>
              </p:nvGrpSpPr>
              <p:grpSpPr>
                <a:xfrm>
                  <a:off x="3630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33" name="Group 201"/>
                <p:cNvGrpSpPr/>
                <p:nvPr/>
              </p:nvGrpSpPr>
              <p:grpSpPr>
                <a:xfrm>
                  <a:off x="5916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34" name="Group 201"/>
                <p:cNvGrpSpPr/>
                <p:nvPr/>
              </p:nvGrpSpPr>
              <p:grpSpPr>
                <a:xfrm>
                  <a:off x="1316736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89" name="Group 201"/>
                <p:cNvGrpSpPr/>
                <p:nvPr/>
              </p:nvGrpSpPr>
              <p:grpSpPr>
                <a:xfrm>
                  <a:off x="3685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0" name="Group 201"/>
                <p:cNvGrpSpPr/>
                <p:nvPr/>
              </p:nvGrpSpPr>
              <p:grpSpPr>
                <a:xfrm>
                  <a:off x="5971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7" name="Group 201"/>
                <p:cNvGrpSpPr/>
                <p:nvPr/>
              </p:nvGrpSpPr>
              <p:grpSpPr>
                <a:xfrm>
                  <a:off x="1371600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8" name="Group 201"/>
                <p:cNvGrpSpPr/>
                <p:nvPr/>
              </p:nvGrpSpPr>
              <p:grpSpPr>
                <a:xfrm>
                  <a:off x="3685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00" name="Group 201"/>
                <p:cNvGrpSpPr/>
                <p:nvPr/>
              </p:nvGrpSpPr>
              <p:grpSpPr>
                <a:xfrm>
                  <a:off x="5971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16" name="Group 201"/>
                <p:cNvGrpSpPr/>
                <p:nvPr/>
              </p:nvGrpSpPr>
              <p:grpSpPr>
                <a:xfrm>
                  <a:off x="1371600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</p:grpSp>
          <p:sp>
            <p:nvSpPr>
              <p:cNvPr id="8" name="TextBox 7"/>
              <p:cNvSpPr txBox="1"/>
              <p:nvPr/>
            </p:nvSpPr>
            <p:spPr>
              <a:xfrm>
                <a:off x="137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76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981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319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667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923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301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9349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2397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578096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9255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18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943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248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553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891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239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495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</p:grpSp>
      </p:grpSp>
      <p:grpSp>
        <p:nvGrpSpPr>
          <p:cNvPr id="117" name="Group 302"/>
          <p:cNvGrpSpPr/>
          <p:nvPr/>
        </p:nvGrpSpPr>
        <p:grpSpPr>
          <a:xfrm>
            <a:off x="3398520" y="2209800"/>
            <a:ext cx="2468880" cy="2343912"/>
            <a:chOff x="3398520" y="2209800"/>
            <a:chExt cx="2468880" cy="2343912"/>
          </a:xfrm>
        </p:grpSpPr>
        <p:sp>
          <p:nvSpPr>
            <p:cNvPr id="130" name="Rectangle 129"/>
            <p:cNvSpPr>
              <a:spLocks noChangeAspect="1"/>
            </p:cNvSpPr>
            <p:nvPr/>
          </p:nvSpPr>
          <p:spPr>
            <a:xfrm>
              <a:off x="3398520" y="2209800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>
              <a:spLocks noChangeAspect="1"/>
            </p:cNvSpPr>
            <p:nvPr/>
          </p:nvSpPr>
          <p:spPr>
            <a:xfrm>
              <a:off x="5684520" y="2209800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>
              <a:spLocks noChangeAspect="1"/>
            </p:cNvSpPr>
            <p:nvPr/>
          </p:nvSpPr>
          <p:spPr>
            <a:xfrm>
              <a:off x="3398520" y="4370832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>
              <a:spLocks noChangeAspect="1"/>
            </p:cNvSpPr>
            <p:nvPr/>
          </p:nvSpPr>
          <p:spPr>
            <a:xfrm>
              <a:off x="5684520" y="4370832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33"/>
          <p:cNvGrpSpPr/>
          <p:nvPr/>
        </p:nvGrpSpPr>
        <p:grpSpPr>
          <a:xfrm>
            <a:off x="1124712" y="152400"/>
            <a:ext cx="7040880" cy="6504432"/>
            <a:chOff x="1124712" y="152400"/>
            <a:chExt cx="7040880" cy="6504432"/>
          </a:xfrm>
        </p:grpSpPr>
        <p:sp>
          <p:nvSpPr>
            <p:cNvPr id="135" name="Rectangle 134"/>
            <p:cNvSpPr/>
            <p:nvPr/>
          </p:nvSpPr>
          <p:spPr>
            <a:xfrm>
              <a:off x="1124712" y="152400"/>
              <a:ext cx="2331720" cy="2151888"/>
            </a:xfrm>
            <a:prstGeom prst="rect">
              <a:avLst/>
            </a:prstGeom>
            <a:noFill/>
            <a:ln w="57150">
              <a:solidFill>
                <a:srgbClr val="00CC00">
                  <a:alpha val="70000"/>
                </a:srgbClr>
              </a:solidFill>
            </a:ln>
            <a:effectLst>
              <a:outerShdw blurRad="1778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456432" y="2304288"/>
              <a:ext cx="2340864" cy="2157984"/>
            </a:xfrm>
            <a:prstGeom prst="rect">
              <a:avLst/>
            </a:prstGeom>
            <a:noFill/>
            <a:ln w="57150">
              <a:solidFill>
                <a:srgbClr val="FFFF00">
                  <a:alpha val="80000"/>
                </a:srgbClr>
              </a:solidFill>
            </a:ln>
            <a:effectLst>
              <a:outerShdw blurRad="177800" algn="ct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88152" y="4471416"/>
              <a:ext cx="2377440" cy="2185416"/>
            </a:xfrm>
            <a:prstGeom prst="rect">
              <a:avLst/>
            </a:prstGeom>
            <a:noFill/>
            <a:ln w="57150">
              <a:solidFill>
                <a:srgbClr val="FF0000">
                  <a:alpha val="70000"/>
                </a:srgbClr>
              </a:solidFill>
            </a:ln>
            <a:effectLst>
              <a:outerShdw blurRad="177800" algn="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9" name="Picture 138" descr="0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4232" y="0"/>
            <a:ext cx="7735535" cy="6858000"/>
          </a:xfrm>
          <a:prstGeom prst="rect">
            <a:avLst/>
          </a:prstGeom>
        </p:spPr>
      </p:pic>
      <p:sp>
        <p:nvSpPr>
          <p:cNvPr id="145" name="TextBox 144"/>
          <p:cNvSpPr txBox="1"/>
          <p:nvPr/>
        </p:nvSpPr>
        <p:spPr>
          <a:xfrm>
            <a:off x="3048000" y="1905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5334000" y="403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772400" y="62484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076700" y="1219199"/>
            <a:ext cx="68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.42</a:t>
            </a: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8"/>
          <p:cNvGrpSpPr/>
          <p:nvPr/>
        </p:nvGrpSpPr>
        <p:grpSpPr>
          <a:xfrm>
            <a:off x="685800" y="-76200"/>
            <a:ext cx="8001846" cy="6982599"/>
            <a:chOff x="762000" y="-76200"/>
            <a:chExt cx="8001846" cy="6982599"/>
          </a:xfrm>
        </p:grpSpPr>
        <p:grpSp>
          <p:nvGrpSpPr>
            <p:cNvPr id="3" name="Group 304"/>
            <p:cNvGrpSpPr/>
            <p:nvPr/>
          </p:nvGrpSpPr>
          <p:grpSpPr>
            <a:xfrm>
              <a:off x="762000" y="-2977"/>
              <a:ext cx="8001846" cy="6842249"/>
              <a:chOff x="762000" y="-2977"/>
              <a:chExt cx="8001846" cy="6842249"/>
            </a:xfrm>
          </p:grpSpPr>
          <p:grpSp>
            <p:nvGrpSpPr>
              <p:cNvPr id="4" name="Group 52"/>
              <p:cNvGrpSpPr/>
              <p:nvPr/>
            </p:nvGrpSpPr>
            <p:grpSpPr>
              <a:xfrm>
                <a:off x="762000" y="-2977"/>
                <a:ext cx="534246" cy="6839272"/>
                <a:chOff x="456354" y="-12049"/>
                <a:chExt cx="534246" cy="6839272"/>
              </a:xfrm>
            </p:grpSpPr>
            <p:sp>
              <p:nvSpPr>
                <p:cNvPr id="110" name="TextBox 109"/>
                <p:cNvSpPr txBox="1"/>
                <p:nvPr/>
              </p:nvSpPr>
              <p:spPr>
                <a:xfrm>
                  <a:off x="457200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57200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57200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57200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57200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457200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5" name="Group 59"/>
                <p:cNvGrpSpPr/>
                <p:nvPr/>
              </p:nvGrpSpPr>
              <p:grpSpPr>
                <a:xfrm>
                  <a:off x="456354" y="2548942"/>
                  <a:ext cx="534246" cy="1645035"/>
                  <a:chOff x="410634" y="365760"/>
                  <a:chExt cx="534246" cy="1645035"/>
                </a:xfrm>
              </p:grpSpPr>
              <p:sp>
                <p:nvSpPr>
                  <p:cNvPr id="125" name="TextBox 124"/>
                  <p:cNvSpPr txBox="1"/>
                  <p:nvPr/>
                </p:nvSpPr>
                <p:spPr>
                  <a:xfrm>
                    <a:off x="411480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26" name="TextBox 125"/>
                  <p:cNvSpPr txBox="1"/>
                  <p:nvPr/>
                </p:nvSpPr>
                <p:spPr>
                  <a:xfrm>
                    <a:off x="410634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411480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411480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6" name="Group 60"/>
                <p:cNvGrpSpPr/>
                <p:nvPr/>
              </p:nvGrpSpPr>
              <p:grpSpPr>
                <a:xfrm>
                  <a:off x="456354" y="4328155"/>
                  <a:ext cx="534246" cy="2499068"/>
                  <a:chOff x="470748" y="2141473"/>
                  <a:chExt cx="534246" cy="2499068"/>
                </a:xfrm>
              </p:grpSpPr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471594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7" name="Group 62"/>
                  <p:cNvGrpSpPr/>
                  <p:nvPr/>
                </p:nvGrpSpPr>
                <p:grpSpPr>
                  <a:xfrm>
                    <a:off x="470748" y="2528646"/>
                    <a:ext cx="534246" cy="2111895"/>
                    <a:chOff x="501228" y="379806"/>
                    <a:chExt cx="534246" cy="2111895"/>
                  </a:xfrm>
                </p:grpSpPr>
                <p:sp>
                  <p:nvSpPr>
                    <p:cNvPr id="120" name="TextBox 119"/>
                    <p:cNvSpPr txBox="1"/>
                    <p:nvPr/>
                  </p:nvSpPr>
                  <p:spPr>
                    <a:xfrm>
                      <a:off x="501228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21" name="TextBox 120"/>
                    <p:cNvSpPr txBox="1"/>
                    <p:nvPr/>
                  </p:nvSpPr>
                  <p:spPr>
                    <a:xfrm>
                      <a:off x="502074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22" name="TextBox 121"/>
                    <p:cNvSpPr txBox="1"/>
                    <p:nvPr/>
                  </p:nvSpPr>
                  <p:spPr>
                    <a:xfrm>
                      <a:off x="502074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23" name="TextBox 122"/>
                    <p:cNvSpPr txBox="1"/>
                    <p:nvPr/>
                  </p:nvSpPr>
                  <p:spPr>
                    <a:xfrm>
                      <a:off x="502074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24" name="TextBox 123"/>
                    <p:cNvSpPr txBox="1"/>
                    <p:nvPr/>
                  </p:nvSpPr>
                  <p:spPr>
                    <a:xfrm>
                      <a:off x="502074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  <p:grpSp>
            <p:nvGrpSpPr>
              <p:cNvPr id="26" name="Group 167"/>
              <p:cNvGrpSpPr/>
              <p:nvPr/>
            </p:nvGrpSpPr>
            <p:grpSpPr>
              <a:xfrm>
                <a:off x="8229600" y="0"/>
                <a:ext cx="534246" cy="6839272"/>
                <a:chOff x="609600" y="-12049"/>
                <a:chExt cx="534246" cy="6839272"/>
              </a:xfrm>
            </p:grpSpPr>
            <p:sp>
              <p:nvSpPr>
                <p:cNvPr id="91" name="TextBox 90"/>
                <p:cNvSpPr txBox="1"/>
                <p:nvPr/>
              </p:nvSpPr>
              <p:spPr>
                <a:xfrm>
                  <a:off x="610446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610446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610446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610446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610446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610446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27" name="Group 59"/>
                <p:cNvGrpSpPr/>
                <p:nvPr/>
              </p:nvGrpSpPr>
              <p:grpSpPr>
                <a:xfrm>
                  <a:off x="609600" y="2548942"/>
                  <a:ext cx="534246" cy="1645035"/>
                  <a:chOff x="563880" y="365760"/>
                  <a:chExt cx="534246" cy="1645035"/>
                </a:xfrm>
              </p:grpSpPr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564726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563880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564726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564726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28" name="Group 60"/>
                <p:cNvGrpSpPr/>
                <p:nvPr/>
              </p:nvGrpSpPr>
              <p:grpSpPr>
                <a:xfrm>
                  <a:off x="609600" y="4328155"/>
                  <a:ext cx="534246" cy="2499068"/>
                  <a:chOff x="623994" y="2141473"/>
                  <a:chExt cx="534246" cy="2499068"/>
                </a:xfrm>
              </p:grpSpPr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624840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29" name="Group 62"/>
                  <p:cNvGrpSpPr/>
                  <p:nvPr/>
                </p:nvGrpSpPr>
                <p:grpSpPr>
                  <a:xfrm>
                    <a:off x="623994" y="2528646"/>
                    <a:ext cx="534246" cy="2111895"/>
                    <a:chOff x="654474" y="379806"/>
                    <a:chExt cx="534246" cy="2111895"/>
                  </a:xfrm>
                </p:grpSpPr>
                <p:sp>
                  <p:nvSpPr>
                    <p:cNvPr id="101" name="TextBox 100"/>
                    <p:cNvSpPr txBox="1"/>
                    <p:nvPr/>
                  </p:nvSpPr>
                  <p:spPr>
                    <a:xfrm>
                      <a:off x="654474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02" name="TextBox 101"/>
                    <p:cNvSpPr txBox="1"/>
                    <p:nvPr/>
                  </p:nvSpPr>
                  <p:spPr>
                    <a:xfrm>
                      <a:off x="655320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03" name="TextBox 102"/>
                    <p:cNvSpPr txBox="1"/>
                    <p:nvPr/>
                  </p:nvSpPr>
                  <p:spPr>
                    <a:xfrm>
                      <a:off x="655320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04" name="TextBox 103"/>
                    <p:cNvSpPr txBox="1"/>
                    <p:nvPr/>
                  </p:nvSpPr>
                  <p:spPr>
                    <a:xfrm>
                      <a:off x="655320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05" name="TextBox 104"/>
                    <p:cNvSpPr txBox="1"/>
                    <p:nvPr/>
                  </p:nvSpPr>
                  <p:spPr>
                    <a:xfrm>
                      <a:off x="655320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</p:grpSp>
        <p:grpSp>
          <p:nvGrpSpPr>
            <p:cNvPr id="30" name="Group 137"/>
            <p:cNvGrpSpPr/>
            <p:nvPr/>
          </p:nvGrpSpPr>
          <p:grpSpPr>
            <a:xfrm>
              <a:off x="1316736" y="-76200"/>
              <a:ext cx="6739128" cy="6982599"/>
              <a:chOff x="1316736" y="-76200"/>
              <a:chExt cx="6739128" cy="6982599"/>
            </a:xfrm>
          </p:grpSpPr>
          <p:grpSp>
            <p:nvGrpSpPr>
              <p:cNvPr id="31" name="Group 303"/>
              <p:cNvGrpSpPr/>
              <p:nvPr/>
            </p:nvGrpSpPr>
            <p:grpSpPr>
              <a:xfrm>
                <a:off x="1316736" y="-76200"/>
                <a:ext cx="6739128" cy="6982599"/>
                <a:chOff x="1316736" y="-76200"/>
                <a:chExt cx="6739128" cy="6982599"/>
              </a:xfrm>
            </p:grpSpPr>
            <p:grpSp>
              <p:nvGrpSpPr>
                <p:cNvPr id="32" name="Group 201"/>
                <p:cNvGrpSpPr/>
                <p:nvPr/>
              </p:nvGrpSpPr>
              <p:grpSpPr>
                <a:xfrm>
                  <a:off x="3630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33" name="Group 201"/>
                <p:cNvGrpSpPr/>
                <p:nvPr/>
              </p:nvGrpSpPr>
              <p:grpSpPr>
                <a:xfrm>
                  <a:off x="5916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34" name="Group 201"/>
                <p:cNvGrpSpPr/>
                <p:nvPr/>
              </p:nvGrpSpPr>
              <p:grpSpPr>
                <a:xfrm>
                  <a:off x="1316736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89" name="Group 201"/>
                <p:cNvGrpSpPr/>
                <p:nvPr/>
              </p:nvGrpSpPr>
              <p:grpSpPr>
                <a:xfrm>
                  <a:off x="3685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0" name="Group 201"/>
                <p:cNvGrpSpPr/>
                <p:nvPr/>
              </p:nvGrpSpPr>
              <p:grpSpPr>
                <a:xfrm>
                  <a:off x="5971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7" name="Group 201"/>
                <p:cNvGrpSpPr/>
                <p:nvPr/>
              </p:nvGrpSpPr>
              <p:grpSpPr>
                <a:xfrm>
                  <a:off x="1371600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8" name="Group 201"/>
                <p:cNvGrpSpPr/>
                <p:nvPr/>
              </p:nvGrpSpPr>
              <p:grpSpPr>
                <a:xfrm>
                  <a:off x="3685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00" name="Group 201"/>
                <p:cNvGrpSpPr/>
                <p:nvPr/>
              </p:nvGrpSpPr>
              <p:grpSpPr>
                <a:xfrm>
                  <a:off x="5971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16" name="Group 201"/>
                <p:cNvGrpSpPr/>
                <p:nvPr/>
              </p:nvGrpSpPr>
              <p:grpSpPr>
                <a:xfrm>
                  <a:off x="1371600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</p:grpSp>
          <p:sp>
            <p:nvSpPr>
              <p:cNvPr id="8" name="TextBox 7"/>
              <p:cNvSpPr txBox="1"/>
              <p:nvPr/>
            </p:nvSpPr>
            <p:spPr>
              <a:xfrm>
                <a:off x="137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76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981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319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667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923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301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9349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2397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578096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9255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18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943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248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553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891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239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495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</p:grpSp>
      </p:grpSp>
      <p:grpSp>
        <p:nvGrpSpPr>
          <p:cNvPr id="117" name="Group 302"/>
          <p:cNvGrpSpPr/>
          <p:nvPr/>
        </p:nvGrpSpPr>
        <p:grpSpPr>
          <a:xfrm>
            <a:off x="3398520" y="2209800"/>
            <a:ext cx="2468880" cy="2343912"/>
            <a:chOff x="3398520" y="2209800"/>
            <a:chExt cx="2468880" cy="2343912"/>
          </a:xfrm>
        </p:grpSpPr>
        <p:sp>
          <p:nvSpPr>
            <p:cNvPr id="130" name="Rectangle 129"/>
            <p:cNvSpPr>
              <a:spLocks noChangeAspect="1"/>
            </p:cNvSpPr>
            <p:nvPr/>
          </p:nvSpPr>
          <p:spPr>
            <a:xfrm>
              <a:off x="3398520" y="2209800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>
              <a:spLocks noChangeAspect="1"/>
            </p:cNvSpPr>
            <p:nvPr/>
          </p:nvSpPr>
          <p:spPr>
            <a:xfrm>
              <a:off x="5684520" y="2209800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>
              <a:spLocks noChangeAspect="1"/>
            </p:cNvSpPr>
            <p:nvPr/>
          </p:nvSpPr>
          <p:spPr>
            <a:xfrm>
              <a:off x="3398520" y="4370832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>
              <a:spLocks noChangeAspect="1"/>
            </p:cNvSpPr>
            <p:nvPr/>
          </p:nvSpPr>
          <p:spPr>
            <a:xfrm>
              <a:off x="5684520" y="4370832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33"/>
          <p:cNvGrpSpPr/>
          <p:nvPr/>
        </p:nvGrpSpPr>
        <p:grpSpPr>
          <a:xfrm>
            <a:off x="1124712" y="152400"/>
            <a:ext cx="7040880" cy="6504432"/>
            <a:chOff x="1124712" y="152400"/>
            <a:chExt cx="7040880" cy="6504432"/>
          </a:xfrm>
        </p:grpSpPr>
        <p:sp>
          <p:nvSpPr>
            <p:cNvPr id="135" name="Rectangle 134"/>
            <p:cNvSpPr/>
            <p:nvPr/>
          </p:nvSpPr>
          <p:spPr>
            <a:xfrm>
              <a:off x="1124712" y="152400"/>
              <a:ext cx="2331720" cy="2151888"/>
            </a:xfrm>
            <a:prstGeom prst="rect">
              <a:avLst/>
            </a:prstGeom>
            <a:noFill/>
            <a:ln w="57150">
              <a:solidFill>
                <a:srgbClr val="00CC00">
                  <a:alpha val="70000"/>
                </a:srgbClr>
              </a:solidFill>
            </a:ln>
            <a:effectLst>
              <a:outerShdw blurRad="1778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456432" y="2304288"/>
              <a:ext cx="2340864" cy="2157984"/>
            </a:xfrm>
            <a:prstGeom prst="rect">
              <a:avLst/>
            </a:prstGeom>
            <a:noFill/>
            <a:ln w="57150">
              <a:solidFill>
                <a:srgbClr val="FFFF00">
                  <a:alpha val="80000"/>
                </a:srgbClr>
              </a:solidFill>
            </a:ln>
            <a:effectLst>
              <a:outerShdw blurRad="177800" algn="ct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88152" y="4471416"/>
              <a:ext cx="2377440" cy="2185416"/>
            </a:xfrm>
            <a:prstGeom prst="rect">
              <a:avLst/>
            </a:prstGeom>
            <a:noFill/>
            <a:ln w="57150">
              <a:solidFill>
                <a:srgbClr val="FF0000">
                  <a:alpha val="70000"/>
                </a:srgbClr>
              </a:solidFill>
            </a:ln>
            <a:effectLst>
              <a:outerShdw blurRad="177800" algn="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8" name="Picture 137" descr="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4232" y="0"/>
            <a:ext cx="7735535" cy="6858000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3048000" y="1905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334000" y="403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7772400" y="62484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  <p:grpSp>
        <p:nvGrpSpPr>
          <p:cNvPr id="140" name="Group 138"/>
          <p:cNvGrpSpPr/>
          <p:nvPr/>
        </p:nvGrpSpPr>
        <p:grpSpPr>
          <a:xfrm>
            <a:off x="4076700" y="988367"/>
            <a:ext cx="3124199" cy="4579962"/>
            <a:chOff x="4076700" y="988367"/>
            <a:chExt cx="3124199" cy="4579962"/>
          </a:xfrm>
        </p:grpSpPr>
        <p:sp>
          <p:nvSpPr>
            <p:cNvPr id="141" name="TextBox 140"/>
            <p:cNvSpPr txBox="1"/>
            <p:nvPr/>
          </p:nvSpPr>
          <p:spPr>
            <a:xfrm>
              <a:off x="6515100" y="988367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.03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076700" y="1219199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.42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360164" y="5106664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.12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914400"/>
            <a:ext cx="8458200" cy="5638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800"/>
              <a:t>There is actually one of these equations for each sex:</a:t>
            </a:r>
          </a:p>
          <a:p>
            <a:pPr eaLnBrk="1" hangingPunct="1">
              <a:buFont typeface="Wingdings" pitchFamily="2" charset="2"/>
              <a:buNone/>
            </a:pPr>
            <a:endParaRPr lang="en-US" sz="2800"/>
          </a:p>
          <a:p>
            <a:pPr eaLnBrk="1" hangingPunct="1">
              <a:buFont typeface="Wingdings" pitchFamily="2" charset="2"/>
              <a:buNone/>
            </a:pPr>
            <a:r>
              <a:rPr lang="en-US" sz="2800"/>
              <a:t>P</a:t>
            </a:r>
            <a:r>
              <a:rPr lang="en-US" sz="2800" baseline="-25000"/>
              <a:t>m(t+1)</a:t>
            </a:r>
            <a:r>
              <a:rPr lang="en-US" sz="2800"/>
              <a:t>  =  P</a:t>
            </a:r>
            <a:r>
              <a:rPr lang="en-US" sz="2800" baseline="-25000"/>
              <a:t>mt</a:t>
            </a:r>
            <a:r>
              <a:rPr lang="en-US" sz="2800"/>
              <a:t>  +  T</a:t>
            </a:r>
            <a:r>
              <a:rPr lang="en-US" sz="2800" baseline="-25000"/>
              <a:t>m</a:t>
            </a:r>
            <a:r>
              <a:rPr lang="en-US" sz="2800"/>
              <a:t> (P</a:t>
            </a:r>
            <a:r>
              <a:rPr lang="en-US" sz="2800" baseline="-25000"/>
              <a:t>ft</a:t>
            </a:r>
            <a:r>
              <a:rPr lang="en-US" sz="2800"/>
              <a:t>) (1-P</a:t>
            </a:r>
            <a:r>
              <a:rPr lang="en-US" sz="2800" baseline="-25000"/>
              <a:t>mt</a:t>
            </a:r>
            <a:r>
              <a:rPr lang="en-US" sz="2800"/>
              <a:t>) + k (1- P</a:t>
            </a:r>
            <a:r>
              <a:rPr lang="en-US" sz="2800" baseline="-25000"/>
              <a:t>mt</a:t>
            </a:r>
            <a:r>
              <a:rPr lang="en-US" sz="2800"/>
              <a:t>) (1-P</a:t>
            </a:r>
            <a:r>
              <a:rPr lang="en-US" sz="2800" baseline="-25000"/>
              <a:t>ft</a:t>
            </a:r>
            <a:r>
              <a:rPr lang="en-US" sz="2800"/>
              <a:t>)</a:t>
            </a:r>
          </a:p>
          <a:p>
            <a:pPr eaLnBrk="1" hangingPunct="1">
              <a:buFont typeface="Wingdings" pitchFamily="2" charset="2"/>
              <a:buNone/>
            </a:pPr>
            <a:endParaRPr lang="en-US" sz="2800"/>
          </a:p>
          <a:p>
            <a:pPr eaLnBrk="1" hangingPunct="1">
              <a:buFont typeface="Wingdings" pitchFamily="2" charset="2"/>
              <a:buNone/>
            </a:pPr>
            <a:r>
              <a:rPr lang="en-US" sz="2800"/>
              <a:t>P</a:t>
            </a:r>
            <a:r>
              <a:rPr lang="en-US" sz="2800" baseline="-25000"/>
              <a:t>f(t+1)</a:t>
            </a:r>
            <a:r>
              <a:rPr lang="en-US" sz="2800"/>
              <a:t>   =   P</a:t>
            </a:r>
            <a:r>
              <a:rPr lang="en-US" sz="2800" baseline="-25000"/>
              <a:t>ft</a:t>
            </a:r>
            <a:r>
              <a:rPr lang="en-US" sz="2800"/>
              <a:t>  +   T</a:t>
            </a:r>
            <a:r>
              <a:rPr lang="en-US" sz="2800" baseline="-25000"/>
              <a:t>f</a:t>
            </a:r>
            <a:r>
              <a:rPr lang="en-US" sz="2800"/>
              <a:t> (P</a:t>
            </a:r>
            <a:r>
              <a:rPr lang="en-US" sz="2800" baseline="-25000"/>
              <a:t>mt</a:t>
            </a:r>
            <a:r>
              <a:rPr lang="en-US" sz="2800"/>
              <a:t>) (1-P</a:t>
            </a:r>
            <a:r>
              <a:rPr lang="en-US" sz="2800" baseline="-25000"/>
              <a:t>ft</a:t>
            </a:r>
            <a:r>
              <a:rPr lang="en-US" sz="2800"/>
              <a:t>)  + k (1- P</a:t>
            </a:r>
            <a:r>
              <a:rPr lang="en-US" sz="2800" baseline="-25000"/>
              <a:t>ft</a:t>
            </a:r>
            <a:r>
              <a:rPr lang="en-US" sz="2800"/>
              <a:t>) (1-P</a:t>
            </a:r>
            <a:r>
              <a:rPr lang="en-US" sz="2800" baseline="-25000"/>
              <a:t>mt</a:t>
            </a:r>
            <a:r>
              <a:rPr lang="en-US" sz="2800"/>
              <a:t>)</a:t>
            </a:r>
          </a:p>
          <a:p>
            <a:pPr eaLnBrk="1" hangingPunct="1">
              <a:buFont typeface="Wingdings" pitchFamily="2" charset="2"/>
              <a:buNone/>
            </a:pPr>
            <a:endParaRPr lang="en-US" sz="2800"/>
          </a:p>
          <a:p>
            <a:pPr eaLnBrk="1" hangingPunct="1">
              <a:buFont typeface="Wingdings" pitchFamily="2" charset="2"/>
              <a:buNone/>
            </a:pPr>
            <a:r>
              <a:rPr lang="en-US" sz="2400"/>
              <a:t>Notice how the two equations communicate with one another</a:t>
            </a:r>
          </a:p>
          <a:p>
            <a:pPr eaLnBrk="1" hangingPunct="1">
              <a:buFont typeface="Wingdings" pitchFamily="2" charset="2"/>
              <a:buNone/>
            </a:pPr>
            <a:endParaRPr lang="en-US" sz="2400"/>
          </a:p>
          <a:p>
            <a:pPr eaLnBrk="1" hangingPunct="1">
              <a:buFont typeface="Wingdings" pitchFamily="2" charset="2"/>
              <a:buNone/>
            </a:pPr>
            <a:r>
              <a:rPr lang="en-US" sz="2400"/>
              <a:t>These equations tell a story, they define a model –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400"/>
              <a:t>Here’s another more conceptually straightforward look at the model</a:t>
            </a:r>
          </a:p>
          <a:p>
            <a:pPr eaLnBrk="1" hangingPunct="1">
              <a:buFont typeface="Wingdings" pitchFamily="2" charset="2"/>
              <a:buNone/>
            </a:pPr>
            <a:endParaRPr lang="en-US" sz="24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8"/>
          <p:cNvGrpSpPr/>
          <p:nvPr/>
        </p:nvGrpSpPr>
        <p:grpSpPr>
          <a:xfrm>
            <a:off x="685800" y="-76200"/>
            <a:ext cx="8001846" cy="6982599"/>
            <a:chOff x="762000" y="-76200"/>
            <a:chExt cx="8001846" cy="6982599"/>
          </a:xfrm>
        </p:grpSpPr>
        <p:grpSp>
          <p:nvGrpSpPr>
            <p:cNvPr id="3" name="Group 304"/>
            <p:cNvGrpSpPr/>
            <p:nvPr/>
          </p:nvGrpSpPr>
          <p:grpSpPr>
            <a:xfrm>
              <a:off x="762000" y="-2977"/>
              <a:ext cx="8001846" cy="6842249"/>
              <a:chOff x="762000" y="-2977"/>
              <a:chExt cx="8001846" cy="6842249"/>
            </a:xfrm>
          </p:grpSpPr>
          <p:grpSp>
            <p:nvGrpSpPr>
              <p:cNvPr id="4" name="Group 52"/>
              <p:cNvGrpSpPr/>
              <p:nvPr/>
            </p:nvGrpSpPr>
            <p:grpSpPr>
              <a:xfrm>
                <a:off x="762000" y="-2977"/>
                <a:ext cx="534246" cy="6839272"/>
                <a:chOff x="456354" y="-12049"/>
                <a:chExt cx="534246" cy="6839272"/>
              </a:xfrm>
            </p:grpSpPr>
            <p:sp>
              <p:nvSpPr>
                <p:cNvPr id="110" name="TextBox 109"/>
                <p:cNvSpPr txBox="1"/>
                <p:nvPr/>
              </p:nvSpPr>
              <p:spPr>
                <a:xfrm>
                  <a:off x="457200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57200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57200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57200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57200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457200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5" name="Group 59"/>
                <p:cNvGrpSpPr/>
                <p:nvPr/>
              </p:nvGrpSpPr>
              <p:grpSpPr>
                <a:xfrm>
                  <a:off x="456354" y="2548942"/>
                  <a:ext cx="534246" cy="1645035"/>
                  <a:chOff x="410634" y="365760"/>
                  <a:chExt cx="534246" cy="1645035"/>
                </a:xfrm>
              </p:grpSpPr>
              <p:sp>
                <p:nvSpPr>
                  <p:cNvPr id="125" name="TextBox 124"/>
                  <p:cNvSpPr txBox="1"/>
                  <p:nvPr/>
                </p:nvSpPr>
                <p:spPr>
                  <a:xfrm>
                    <a:off x="411480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26" name="TextBox 125"/>
                  <p:cNvSpPr txBox="1"/>
                  <p:nvPr/>
                </p:nvSpPr>
                <p:spPr>
                  <a:xfrm>
                    <a:off x="410634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411480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411480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6" name="Group 60"/>
                <p:cNvGrpSpPr/>
                <p:nvPr/>
              </p:nvGrpSpPr>
              <p:grpSpPr>
                <a:xfrm>
                  <a:off x="456354" y="4328155"/>
                  <a:ext cx="534246" cy="2499068"/>
                  <a:chOff x="470748" y="2141473"/>
                  <a:chExt cx="534246" cy="2499068"/>
                </a:xfrm>
              </p:grpSpPr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471594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7" name="Group 62"/>
                  <p:cNvGrpSpPr/>
                  <p:nvPr/>
                </p:nvGrpSpPr>
                <p:grpSpPr>
                  <a:xfrm>
                    <a:off x="470748" y="2528646"/>
                    <a:ext cx="534246" cy="2111895"/>
                    <a:chOff x="501228" y="379806"/>
                    <a:chExt cx="534246" cy="2111895"/>
                  </a:xfrm>
                </p:grpSpPr>
                <p:sp>
                  <p:nvSpPr>
                    <p:cNvPr id="120" name="TextBox 119"/>
                    <p:cNvSpPr txBox="1"/>
                    <p:nvPr/>
                  </p:nvSpPr>
                  <p:spPr>
                    <a:xfrm>
                      <a:off x="501228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21" name="TextBox 120"/>
                    <p:cNvSpPr txBox="1"/>
                    <p:nvPr/>
                  </p:nvSpPr>
                  <p:spPr>
                    <a:xfrm>
                      <a:off x="502074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22" name="TextBox 121"/>
                    <p:cNvSpPr txBox="1"/>
                    <p:nvPr/>
                  </p:nvSpPr>
                  <p:spPr>
                    <a:xfrm>
                      <a:off x="502074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23" name="TextBox 122"/>
                    <p:cNvSpPr txBox="1"/>
                    <p:nvPr/>
                  </p:nvSpPr>
                  <p:spPr>
                    <a:xfrm>
                      <a:off x="502074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24" name="TextBox 123"/>
                    <p:cNvSpPr txBox="1"/>
                    <p:nvPr/>
                  </p:nvSpPr>
                  <p:spPr>
                    <a:xfrm>
                      <a:off x="502074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  <p:grpSp>
            <p:nvGrpSpPr>
              <p:cNvPr id="26" name="Group 167"/>
              <p:cNvGrpSpPr/>
              <p:nvPr/>
            </p:nvGrpSpPr>
            <p:grpSpPr>
              <a:xfrm>
                <a:off x="8229600" y="0"/>
                <a:ext cx="534246" cy="6839272"/>
                <a:chOff x="609600" y="-12049"/>
                <a:chExt cx="534246" cy="6839272"/>
              </a:xfrm>
            </p:grpSpPr>
            <p:sp>
              <p:nvSpPr>
                <p:cNvPr id="91" name="TextBox 90"/>
                <p:cNvSpPr txBox="1"/>
                <p:nvPr/>
              </p:nvSpPr>
              <p:spPr>
                <a:xfrm>
                  <a:off x="610446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610446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610446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610446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610446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610446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27" name="Group 59"/>
                <p:cNvGrpSpPr/>
                <p:nvPr/>
              </p:nvGrpSpPr>
              <p:grpSpPr>
                <a:xfrm>
                  <a:off x="609600" y="2548942"/>
                  <a:ext cx="534246" cy="1645035"/>
                  <a:chOff x="563880" y="365760"/>
                  <a:chExt cx="534246" cy="1645035"/>
                </a:xfrm>
              </p:grpSpPr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564726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563880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564726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564726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28" name="Group 60"/>
                <p:cNvGrpSpPr/>
                <p:nvPr/>
              </p:nvGrpSpPr>
              <p:grpSpPr>
                <a:xfrm>
                  <a:off x="609600" y="4328155"/>
                  <a:ext cx="534246" cy="2499068"/>
                  <a:chOff x="623994" y="2141473"/>
                  <a:chExt cx="534246" cy="2499068"/>
                </a:xfrm>
              </p:grpSpPr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624840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29" name="Group 62"/>
                  <p:cNvGrpSpPr/>
                  <p:nvPr/>
                </p:nvGrpSpPr>
                <p:grpSpPr>
                  <a:xfrm>
                    <a:off x="623994" y="2528646"/>
                    <a:ext cx="534246" cy="2111895"/>
                    <a:chOff x="654474" y="379806"/>
                    <a:chExt cx="534246" cy="2111895"/>
                  </a:xfrm>
                </p:grpSpPr>
                <p:sp>
                  <p:nvSpPr>
                    <p:cNvPr id="101" name="TextBox 100"/>
                    <p:cNvSpPr txBox="1"/>
                    <p:nvPr/>
                  </p:nvSpPr>
                  <p:spPr>
                    <a:xfrm>
                      <a:off x="654474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02" name="TextBox 101"/>
                    <p:cNvSpPr txBox="1"/>
                    <p:nvPr/>
                  </p:nvSpPr>
                  <p:spPr>
                    <a:xfrm>
                      <a:off x="655320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03" name="TextBox 102"/>
                    <p:cNvSpPr txBox="1"/>
                    <p:nvPr/>
                  </p:nvSpPr>
                  <p:spPr>
                    <a:xfrm>
                      <a:off x="655320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04" name="TextBox 103"/>
                    <p:cNvSpPr txBox="1"/>
                    <p:nvPr/>
                  </p:nvSpPr>
                  <p:spPr>
                    <a:xfrm>
                      <a:off x="655320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05" name="TextBox 104"/>
                    <p:cNvSpPr txBox="1"/>
                    <p:nvPr/>
                  </p:nvSpPr>
                  <p:spPr>
                    <a:xfrm>
                      <a:off x="655320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</p:grpSp>
        <p:grpSp>
          <p:nvGrpSpPr>
            <p:cNvPr id="30" name="Group 137"/>
            <p:cNvGrpSpPr/>
            <p:nvPr/>
          </p:nvGrpSpPr>
          <p:grpSpPr>
            <a:xfrm>
              <a:off x="1316736" y="-76200"/>
              <a:ext cx="6739128" cy="6982599"/>
              <a:chOff x="1316736" y="-76200"/>
              <a:chExt cx="6739128" cy="6982599"/>
            </a:xfrm>
          </p:grpSpPr>
          <p:grpSp>
            <p:nvGrpSpPr>
              <p:cNvPr id="31" name="Group 303"/>
              <p:cNvGrpSpPr/>
              <p:nvPr/>
            </p:nvGrpSpPr>
            <p:grpSpPr>
              <a:xfrm>
                <a:off x="1316736" y="-76200"/>
                <a:ext cx="6739128" cy="6982599"/>
                <a:chOff x="1316736" y="-76200"/>
                <a:chExt cx="6739128" cy="6982599"/>
              </a:xfrm>
            </p:grpSpPr>
            <p:grpSp>
              <p:nvGrpSpPr>
                <p:cNvPr id="32" name="Group 201"/>
                <p:cNvGrpSpPr/>
                <p:nvPr/>
              </p:nvGrpSpPr>
              <p:grpSpPr>
                <a:xfrm>
                  <a:off x="3630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33" name="Group 201"/>
                <p:cNvGrpSpPr/>
                <p:nvPr/>
              </p:nvGrpSpPr>
              <p:grpSpPr>
                <a:xfrm>
                  <a:off x="5916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34" name="Group 201"/>
                <p:cNvGrpSpPr/>
                <p:nvPr/>
              </p:nvGrpSpPr>
              <p:grpSpPr>
                <a:xfrm>
                  <a:off x="1316736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89" name="Group 201"/>
                <p:cNvGrpSpPr/>
                <p:nvPr/>
              </p:nvGrpSpPr>
              <p:grpSpPr>
                <a:xfrm>
                  <a:off x="3685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0" name="Group 201"/>
                <p:cNvGrpSpPr/>
                <p:nvPr/>
              </p:nvGrpSpPr>
              <p:grpSpPr>
                <a:xfrm>
                  <a:off x="5971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7" name="Group 201"/>
                <p:cNvGrpSpPr/>
                <p:nvPr/>
              </p:nvGrpSpPr>
              <p:grpSpPr>
                <a:xfrm>
                  <a:off x="1371600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8" name="Group 201"/>
                <p:cNvGrpSpPr/>
                <p:nvPr/>
              </p:nvGrpSpPr>
              <p:grpSpPr>
                <a:xfrm>
                  <a:off x="3685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00" name="Group 201"/>
                <p:cNvGrpSpPr/>
                <p:nvPr/>
              </p:nvGrpSpPr>
              <p:grpSpPr>
                <a:xfrm>
                  <a:off x="5971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16" name="Group 201"/>
                <p:cNvGrpSpPr/>
                <p:nvPr/>
              </p:nvGrpSpPr>
              <p:grpSpPr>
                <a:xfrm>
                  <a:off x="1371600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</p:grpSp>
          <p:sp>
            <p:nvSpPr>
              <p:cNvPr id="8" name="TextBox 7"/>
              <p:cNvSpPr txBox="1"/>
              <p:nvPr/>
            </p:nvSpPr>
            <p:spPr>
              <a:xfrm>
                <a:off x="137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76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981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319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667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923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301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9349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2397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578096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9255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18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943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248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553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891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239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495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</p:grpSp>
      </p:grpSp>
      <p:grpSp>
        <p:nvGrpSpPr>
          <p:cNvPr id="117" name="Group 302"/>
          <p:cNvGrpSpPr/>
          <p:nvPr/>
        </p:nvGrpSpPr>
        <p:grpSpPr>
          <a:xfrm>
            <a:off x="3398520" y="2209800"/>
            <a:ext cx="2468880" cy="2343912"/>
            <a:chOff x="3398520" y="2209800"/>
            <a:chExt cx="2468880" cy="2343912"/>
          </a:xfrm>
        </p:grpSpPr>
        <p:sp>
          <p:nvSpPr>
            <p:cNvPr id="130" name="Rectangle 129"/>
            <p:cNvSpPr>
              <a:spLocks noChangeAspect="1"/>
            </p:cNvSpPr>
            <p:nvPr/>
          </p:nvSpPr>
          <p:spPr>
            <a:xfrm>
              <a:off x="3398520" y="2209800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>
              <a:spLocks noChangeAspect="1"/>
            </p:cNvSpPr>
            <p:nvPr/>
          </p:nvSpPr>
          <p:spPr>
            <a:xfrm>
              <a:off x="5684520" y="2209800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>
              <a:spLocks noChangeAspect="1"/>
            </p:cNvSpPr>
            <p:nvPr/>
          </p:nvSpPr>
          <p:spPr>
            <a:xfrm>
              <a:off x="3398520" y="4370832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>
              <a:spLocks noChangeAspect="1"/>
            </p:cNvSpPr>
            <p:nvPr/>
          </p:nvSpPr>
          <p:spPr>
            <a:xfrm>
              <a:off x="5684520" y="4370832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33"/>
          <p:cNvGrpSpPr/>
          <p:nvPr/>
        </p:nvGrpSpPr>
        <p:grpSpPr>
          <a:xfrm>
            <a:off x="1124712" y="152400"/>
            <a:ext cx="7040880" cy="6504432"/>
            <a:chOff x="1124712" y="152400"/>
            <a:chExt cx="7040880" cy="6504432"/>
          </a:xfrm>
        </p:grpSpPr>
        <p:sp>
          <p:nvSpPr>
            <p:cNvPr id="135" name="Rectangle 134"/>
            <p:cNvSpPr/>
            <p:nvPr/>
          </p:nvSpPr>
          <p:spPr>
            <a:xfrm>
              <a:off x="1124712" y="152400"/>
              <a:ext cx="2331720" cy="2151888"/>
            </a:xfrm>
            <a:prstGeom prst="rect">
              <a:avLst/>
            </a:prstGeom>
            <a:noFill/>
            <a:ln w="57150">
              <a:solidFill>
                <a:srgbClr val="00CC00">
                  <a:alpha val="70000"/>
                </a:srgbClr>
              </a:solidFill>
            </a:ln>
            <a:effectLst>
              <a:outerShdw blurRad="1778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456432" y="2304288"/>
              <a:ext cx="2340864" cy="2157984"/>
            </a:xfrm>
            <a:prstGeom prst="rect">
              <a:avLst/>
            </a:prstGeom>
            <a:noFill/>
            <a:ln w="57150">
              <a:solidFill>
                <a:srgbClr val="FFFF00">
                  <a:alpha val="80000"/>
                </a:srgbClr>
              </a:solidFill>
            </a:ln>
            <a:effectLst>
              <a:outerShdw blurRad="177800" algn="ct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88152" y="4471416"/>
              <a:ext cx="2377440" cy="2185416"/>
            </a:xfrm>
            <a:prstGeom prst="rect">
              <a:avLst/>
            </a:prstGeom>
            <a:noFill/>
            <a:ln w="57150">
              <a:solidFill>
                <a:srgbClr val="FF0000">
                  <a:alpha val="70000"/>
                </a:srgbClr>
              </a:solidFill>
            </a:ln>
            <a:effectLst>
              <a:outerShdw blurRad="177800" algn="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8" name="Picture 137" descr="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227" y="0"/>
            <a:ext cx="7741546" cy="6858000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3048000" y="1905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334000" y="403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7772400" y="62484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  <p:grpSp>
        <p:nvGrpSpPr>
          <p:cNvPr id="140" name="Group 138"/>
          <p:cNvGrpSpPr/>
          <p:nvPr/>
        </p:nvGrpSpPr>
        <p:grpSpPr>
          <a:xfrm>
            <a:off x="4076700" y="988367"/>
            <a:ext cx="3124199" cy="2823865"/>
            <a:chOff x="4076700" y="988367"/>
            <a:chExt cx="3124199" cy="2823865"/>
          </a:xfrm>
        </p:grpSpPr>
        <p:sp>
          <p:nvSpPr>
            <p:cNvPr id="141" name="TextBox 140"/>
            <p:cNvSpPr txBox="1"/>
            <p:nvPr/>
          </p:nvSpPr>
          <p:spPr>
            <a:xfrm>
              <a:off x="6515100" y="988367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.03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076700" y="1219199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.42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362699" y="3350567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.30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8"/>
          <p:cNvGrpSpPr/>
          <p:nvPr/>
        </p:nvGrpSpPr>
        <p:grpSpPr>
          <a:xfrm>
            <a:off x="685800" y="-76200"/>
            <a:ext cx="8001846" cy="6982599"/>
            <a:chOff x="762000" y="-76200"/>
            <a:chExt cx="8001846" cy="6982599"/>
          </a:xfrm>
        </p:grpSpPr>
        <p:grpSp>
          <p:nvGrpSpPr>
            <p:cNvPr id="3" name="Group 304"/>
            <p:cNvGrpSpPr/>
            <p:nvPr/>
          </p:nvGrpSpPr>
          <p:grpSpPr>
            <a:xfrm>
              <a:off x="762000" y="-2977"/>
              <a:ext cx="8001846" cy="6842249"/>
              <a:chOff x="762000" y="-2977"/>
              <a:chExt cx="8001846" cy="6842249"/>
            </a:xfrm>
          </p:grpSpPr>
          <p:grpSp>
            <p:nvGrpSpPr>
              <p:cNvPr id="4" name="Group 52"/>
              <p:cNvGrpSpPr/>
              <p:nvPr/>
            </p:nvGrpSpPr>
            <p:grpSpPr>
              <a:xfrm>
                <a:off x="762000" y="-2977"/>
                <a:ext cx="534246" cy="6839272"/>
                <a:chOff x="456354" y="-12049"/>
                <a:chExt cx="534246" cy="6839272"/>
              </a:xfrm>
            </p:grpSpPr>
            <p:sp>
              <p:nvSpPr>
                <p:cNvPr id="110" name="TextBox 109"/>
                <p:cNvSpPr txBox="1"/>
                <p:nvPr/>
              </p:nvSpPr>
              <p:spPr>
                <a:xfrm>
                  <a:off x="457200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57200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57200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57200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57200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457200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5" name="Group 59"/>
                <p:cNvGrpSpPr/>
                <p:nvPr/>
              </p:nvGrpSpPr>
              <p:grpSpPr>
                <a:xfrm>
                  <a:off x="456354" y="2548942"/>
                  <a:ext cx="534246" cy="1645035"/>
                  <a:chOff x="410634" y="365760"/>
                  <a:chExt cx="534246" cy="1645035"/>
                </a:xfrm>
              </p:grpSpPr>
              <p:sp>
                <p:nvSpPr>
                  <p:cNvPr id="125" name="TextBox 124"/>
                  <p:cNvSpPr txBox="1"/>
                  <p:nvPr/>
                </p:nvSpPr>
                <p:spPr>
                  <a:xfrm>
                    <a:off x="411480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26" name="TextBox 125"/>
                  <p:cNvSpPr txBox="1"/>
                  <p:nvPr/>
                </p:nvSpPr>
                <p:spPr>
                  <a:xfrm>
                    <a:off x="410634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411480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411480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6" name="Group 60"/>
                <p:cNvGrpSpPr/>
                <p:nvPr/>
              </p:nvGrpSpPr>
              <p:grpSpPr>
                <a:xfrm>
                  <a:off x="456354" y="4328155"/>
                  <a:ext cx="534246" cy="2499068"/>
                  <a:chOff x="470748" y="2141473"/>
                  <a:chExt cx="534246" cy="2499068"/>
                </a:xfrm>
              </p:grpSpPr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471594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7" name="Group 62"/>
                  <p:cNvGrpSpPr/>
                  <p:nvPr/>
                </p:nvGrpSpPr>
                <p:grpSpPr>
                  <a:xfrm>
                    <a:off x="470748" y="2528646"/>
                    <a:ext cx="534246" cy="2111895"/>
                    <a:chOff x="501228" y="379806"/>
                    <a:chExt cx="534246" cy="2111895"/>
                  </a:xfrm>
                </p:grpSpPr>
                <p:sp>
                  <p:nvSpPr>
                    <p:cNvPr id="120" name="TextBox 119"/>
                    <p:cNvSpPr txBox="1"/>
                    <p:nvPr/>
                  </p:nvSpPr>
                  <p:spPr>
                    <a:xfrm>
                      <a:off x="501228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21" name="TextBox 120"/>
                    <p:cNvSpPr txBox="1"/>
                    <p:nvPr/>
                  </p:nvSpPr>
                  <p:spPr>
                    <a:xfrm>
                      <a:off x="502074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22" name="TextBox 121"/>
                    <p:cNvSpPr txBox="1"/>
                    <p:nvPr/>
                  </p:nvSpPr>
                  <p:spPr>
                    <a:xfrm>
                      <a:off x="502074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23" name="TextBox 122"/>
                    <p:cNvSpPr txBox="1"/>
                    <p:nvPr/>
                  </p:nvSpPr>
                  <p:spPr>
                    <a:xfrm>
                      <a:off x="502074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24" name="TextBox 123"/>
                    <p:cNvSpPr txBox="1"/>
                    <p:nvPr/>
                  </p:nvSpPr>
                  <p:spPr>
                    <a:xfrm>
                      <a:off x="502074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  <p:grpSp>
            <p:nvGrpSpPr>
              <p:cNvPr id="26" name="Group 167"/>
              <p:cNvGrpSpPr/>
              <p:nvPr/>
            </p:nvGrpSpPr>
            <p:grpSpPr>
              <a:xfrm>
                <a:off x="8229600" y="0"/>
                <a:ext cx="534246" cy="6839272"/>
                <a:chOff x="609600" y="-12049"/>
                <a:chExt cx="534246" cy="6839272"/>
              </a:xfrm>
            </p:grpSpPr>
            <p:sp>
              <p:nvSpPr>
                <p:cNvPr id="91" name="TextBox 90"/>
                <p:cNvSpPr txBox="1"/>
                <p:nvPr/>
              </p:nvSpPr>
              <p:spPr>
                <a:xfrm>
                  <a:off x="610446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610446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610446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610446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610446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610446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27" name="Group 59"/>
                <p:cNvGrpSpPr/>
                <p:nvPr/>
              </p:nvGrpSpPr>
              <p:grpSpPr>
                <a:xfrm>
                  <a:off x="609600" y="2548942"/>
                  <a:ext cx="534246" cy="1645035"/>
                  <a:chOff x="563880" y="365760"/>
                  <a:chExt cx="534246" cy="1645035"/>
                </a:xfrm>
              </p:grpSpPr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564726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563880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564726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564726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28" name="Group 60"/>
                <p:cNvGrpSpPr/>
                <p:nvPr/>
              </p:nvGrpSpPr>
              <p:grpSpPr>
                <a:xfrm>
                  <a:off x="609600" y="4328155"/>
                  <a:ext cx="534246" cy="2499068"/>
                  <a:chOff x="623994" y="2141473"/>
                  <a:chExt cx="534246" cy="2499068"/>
                </a:xfrm>
              </p:grpSpPr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624840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29" name="Group 62"/>
                  <p:cNvGrpSpPr/>
                  <p:nvPr/>
                </p:nvGrpSpPr>
                <p:grpSpPr>
                  <a:xfrm>
                    <a:off x="623994" y="2528646"/>
                    <a:ext cx="534246" cy="2111895"/>
                    <a:chOff x="654474" y="379806"/>
                    <a:chExt cx="534246" cy="2111895"/>
                  </a:xfrm>
                </p:grpSpPr>
                <p:sp>
                  <p:nvSpPr>
                    <p:cNvPr id="101" name="TextBox 100"/>
                    <p:cNvSpPr txBox="1"/>
                    <p:nvPr/>
                  </p:nvSpPr>
                  <p:spPr>
                    <a:xfrm>
                      <a:off x="654474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02" name="TextBox 101"/>
                    <p:cNvSpPr txBox="1"/>
                    <p:nvPr/>
                  </p:nvSpPr>
                  <p:spPr>
                    <a:xfrm>
                      <a:off x="655320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03" name="TextBox 102"/>
                    <p:cNvSpPr txBox="1"/>
                    <p:nvPr/>
                  </p:nvSpPr>
                  <p:spPr>
                    <a:xfrm>
                      <a:off x="655320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04" name="TextBox 103"/>
                    <p:cNvSpPr txBox="1"/>
                    <p:nvPr/>
                  </p:nvSpPr>
                  <p:spPr>
                    <a:xfrm>
                      <a:off x="655320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05" name="TextBox 104"/>
                    <p:cNvSpPr txBox="1"/>
                    <p:nvPr/>
                  </p:nvSpPr>
                  <p:spPr>
                    <a:xfrm>
                      <a:off x="655320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</p:grpSp>
        <p:grpSp>
          <p:nvGrpSpPr>
            <p:cNvPr id="30" name="Group 137"/>
            <p:cNvGrpSpPr/>
            <p:nvPr/>
          </p:nvGrpSpPr>
          <p:grpSpPr>
            <a:xfrm>
              <a:off x="1316736" y="-76200"/>
              <a:ext cx="6739128" cy="6982599"/>
              <a:chOff x="1316736" y="-76200"/>
              <a:chExt cx="6739128" cy="6982599"/>
            </a:xfrm>
          </p:grpSpPr>
          <p:grpSp>
            <p:nvGrpSpPr>
              <p:cNvPr id="31" name="Group 303"/>
              <p:cNvGrpSpPr/>
              <p:nvPr/>
            </p:nvGrpSpPr>
            <p:grpSpPr>
              <a:xfrm>
                <a:off x="1316736" y="-76200"/>
                <a:ext cx="6739128" cy="6982599"/>
                <a:chOff x="1316736" y="-76200"/>
                <a:chExt cx="6739128" cy="6982599"/>
              </a:xfrm>
            </p:grpSpPr>
            <p:grpSp>
              <p:nvGrpSpPr>
                <p:cNvPr id="32" name="Group 201"/>
                <p:cNvGrpSpPr/>
                <p:nvPr/>
              </p:nvGrpSpPr>
              <p:grpSpPr>
                <a:xfrm>
                  <a:off x="3630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33" name="Group 201"/>
                <p:cNvGrpSpPr/>
                <p:nvPr/>
              </p:nvGrpSpPr>
              <p:grpSpPr>
                <a:xfrm>
                  <a:off x="5916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34" name="Group 201"/>
                <p:cNvGrpSpPr/>
                <p:nvPr/>
              </p:nvGrpSpPr>
              <p:grpSpPr>
                <a:xfrm>
                  <a:off x="1316736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89" name="Group 201"/>
                <p:cNvGrpSpPr/>
                <p:nvPr/>
              </p:nvGrpSpPr>
              <p:grpSpPr>
                <a:xfrm>
                  <a:off x="3685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0" name="Group 201"/>
                <p:cNvGrpSpPr/>
                <p:nvPr/>
              </p:nvGrpSpPr>
              <p:grpSpPr>
                <a:xfrm>
                  <a:off x="5971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7" name="Group 201"/>
                <p:cNvGrpSpPr/>
                <p:nvPr/>
              </p:nvGrpSpPr>
              <p:grpSpPr>
                <a:xfrm>
                  <a:off x="1371600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8" name="Group 201"/>
                <p:cNvGrpSpPr/>
                <p:nvPr/>
              </p:nvGrpSpPr>
              <p:grpSpPr>
                <a:xfrm>
                  <a:off x="3685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00" name="Group 201"/>
                <p:cNvGrpSpPr/>
                <p:nvPr/>
              </p:nvGrpSpPr>
              <p:grpSpPr>
                <a:xfrm>
                  <a:off x="5971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16" name="Group 201"/>
                <p:cNvGrpSpPr/>
                <p:nvPr/>
              </p:nvGrpSpPr>
              <p:grpSpPr>
                <a:xfrm>
                  <a:off x="1371600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</p:grpSp>
          <p:sp>
            <p:nvSpPr>
              <p:cNvPr id="8" name="TextBox 7"/>
              <p:cNvSpPr txBox="1"/>
              <p:nvPr/>
            </p:nvSpPr>
            <p:spPr>
              <a:xfrm>
                <a:off x="137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76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981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319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667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923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301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9349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2397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578096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9255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18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943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248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553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891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239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495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</p:grpSp>
      </p:grpSp>
      <p:grpSp>
        <p:nvGrpSpPr>
          <p:cNvPr id="117" name="Group 302"/>
          <p:cNvGrpSpPr/>
          <p:nvPr/>
        </p:nvGrpSpPr>
        <p:grpSpPr>
          <a:xfrm>
            <a:off x="3398520" y="2209800"/>
            <a:ext cx="2468880" cy="2343912"/>
            <a:chOff x="3398520" y="2209800"/>
            <a:chExt cx="2468880" cy="2343912"/>
          </a:xfrm>
        </p:grpSpPr>
        <p:sp>
          <p:nvSpPr>
            <p:cNvPr id="130" name="Rectangle 129"/>
            <p:cNvSpPr>
              <a:spLocks noChangeAspect="1"/>
            </p:cNvSpPr>
            <p:nvPr/>
          </p:nvSpPr>
          <p:spPr>
            <a:xfrm>
              <a:off x="3398520" y="2209800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>
              <a:spLocks noChangeAspect="1"/>
            </p:cNvSpPr>
            <p:nvPr/>
          </p:nvSpPr>
          <p:spPr>
            <a:xfrm>
              <a:off x="5684520" y="2209800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>
              <a:spLocks noChangeAspect="1"/>
            </p:cNvSpPr>
            <p:nvPr/>
          </p:nvSpPr>
          <p:spPr>
            <a:xfrm>
              <a:off x="3398520" y="4370832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>
              <a:spLocks noChangeAspect="1"/>
            </p:cNvSpPr>
            <p:nvPr/>
          </p:nvSpPr>
          <p:spPr>
            <a:xfrm>
              <a:off x="5684520" y="4370832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33"/>
          <p:cNvGrpSpPr/>
          <p:nvPr/>
        </p:nvGrpSpPr>
        <p:grpSpPr>
          <a:xfrm>
            <a:off x="1124712" y="152400"/>
            <a:ext cx="7040880" cy="6504432"/>
            <a:chOff x="1124712" y="152400"/>
            <a:chExt cx="7040880" cy="6504432"/>
          </a:xfrm>
        </p:grpSpPr>
        <p:sp>
          <p:nvSpPr>
            <p:cNvPr id="135" name="Rectangle 134"/>
            <p:cNvSpPr/>
            <p:nvPr/>
          </p:nvSpPr>
          <p:spPr>
            <a:xfrm>
              <a:off x="1124712" y="152400"/>
              <a:ext cx="2331720" cy="2151888"/>
            </a:xfrm>
            <a:prstGeom prst="rect">
              <a:avLst/>
            </a:prstGeom>
            <a:noFill/>
            <a:ln w="57150">
              <a:solidFill>
                <a:srgbClr val="00CC00">
                  <a:alpha val="70000"/>
                </a:srgbClr>
              </a:solidFill>
            </a:ln>
            <a:effectLst>
              <a:outerShdw blurRad="1778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456432" y="2304288"/>
              <a:ext cx="2340864" cy="2157984"/>
            </a:xfrm>
            <a:prstGeom prst="rect">
              <a:avLst/>
            </a:prstGeom>
            <a:noFill/>
            <a:ln w="57150">
              <a:solidFill>
                <a:srgbClr val="FFFF00">
                  <a:alpha val="80000"/>
                </a:srgbClr>
              </a:solidFill>
            </a:ln>
            <a:effectLst>
              <a:outerShdw blurRad="177800" algn="ct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88152" y="4471416"/>
              <a:ext cx="2377440" cy="2185416"/>
            </a:xfrm>
            <a:prstGeom prst="rect">
              <a:avLst/>
            </a:prstGeom>
            <a:noFill/>
            <a:ln w="57150">
              <a:solidFill>
                <a:srgbClr val="FF0000">
                  <a:alpha val="70000"/>
                </a:srgbClr>
              </a:solidFill>
            </a:ln>
            <a:effectLst>
              <a:outerShdw blurRad="177800" algn="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8" name="Picture 137" descr="0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227" y="0"/>
            <a:ext cx="7741546" cy="6858000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3048000" y="1905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334000" y="403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7772400" y="62484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  <p:grpSp>
        <p:nvGrpSpPr>
          <p:cNvPr id="140" name="Group 138"/>
          <p:cNvGrpSpPr/>
          <p:nvPr/>
        </p:nvGrpSpPr>
        <p:grpSpPr>
          <a:xfrm>
            <a:off x="4076700" y="988367"/>
            <a:ext cx="3124199" cy="4579962"/>
            <a:chOff x="4076700" y="988367"/>
            <a:chExt cx="3124199" cy="4579962"/>
          </a:xfrm>
        </p:grpSpPr>
        <p:sp>
          <p:nvSpPr>
            <p:cNvPr id="141" name="TextBox 140"/>
            <p:cNvSpPr txBox="1"/>
            <p:nvPr/>
          </p:nvSpPr>
          <p:spPr>
            <a:xfrm>
              <a:off x="6515100" y="988367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.03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076700" y="1219199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.42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362699" y="3350567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.30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360164" y="5106664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.12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8"/>
          <p:cNvGrpSpPr/>
          <p:nvPr/>
        </p:nvGrpSpPr>
        <p:grpSpPr>
          <a:xfrm>
            <a:off x="685800" y="-76200"/>
            <a:ext cx="8001846" cy="6982599"/>
            <a:chOff x="762000" y="-76200"/>
            <a:chExt cx="8001846" cy="6982599"/>
          </a:xfrm>
        </p:grpSpPr>
        <p:grpSp>
          <p:nvGrpSpPr>
            <p:cNvPr id="3" name="Group 304"/>
            <p:cNvGrpSpPr/>
            <p:nvPr/>
          </p:nvGrpSpPr>
          <p:grpSpPr>
            <a:xfrm>
              <a:off x="762000" y="-2977"/>
              <a:ext cx="8001846" cy="6842249"/>
              <a:chOff x="762000" y="-2977"/>
              <a:chExt cx="8001846" cy="6842249"/>
            </a:xfrm>
          </p:grpSpPr>
          <p:grpSp>
            <p:nvGrpSpPr>
              <p:cNvPr id="4" name="Group 52"/>
              <p:cNvGrpSpPr/>
              <p:nvPr/>
            </p:nvGrpSpPr>
            <p:grpSpPr>
              <a:xfrm>
                <a:off x="762000" y="-2977"/>
                <a:ext cx="534246" cy="6839272"/>
                <a:chOff x="456354" y="-12049"/>
                <a:chExt cx="534246" cy="6839272"/>
              </a:xfrm>
            </p:grpSpPr>
            <p:sp>
              <p:nvSpPr>
                <p:cNvPr id="110" name="TextBox 109"/>
                <p:cNvSpPr txBox="1"/>
                <p:nvPr/>
              </p:nvSpPr>
              <p:spPr>
                <a:xfrm>
                  <a:off x="457200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57200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57200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57200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57200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457200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5" name="Group 59"/>
                <p:cNvGrpSpPr/>
                <p:nvPr/>
              </p:nvGrpSpPr>
              <p:grpSpPr>
                <a:xfrm>
                  <a:off x="456354" y="2548942"/>
                  <a:ext cx="534246" cy="1645035"/>
                  <a:chOff x="410634" y="365760"/>
                  <a:chExt cx="534246" cy="1645035"/>
                </a:xfrm>
              </p:grpSpPr>
              <p:sp>
                <p:nvSpPr>
                  <p:cNvPr id="125" name="TextBox 124"/>
                  <p:cNvSpPr txBox="1"/>
                  <p:nvPr/>
                </p:nvSpPr>
                <p:spPr>
                  <a:xfrm>
                    <a:off x="411480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26" name="TextBox 125"/>
                  <p:cNvSpPr txBox="1"/>
                  <p:nvPr/>
                </p:nvSpPr>
                <p:spPr>
                  <a:xfrm>
                    <a:off x="410634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411480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411480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6" name="Group 60"/>
                <p:cNvGrpSpPr/>
                <p:nvPr/>
              </p:nvGrpSpPr>
              <p:grpSpPr>
                <a:xfrm>
                  <a:off x="456354" y="4328155"/>
                  <a:ext cx="534246" cy="2499068"/>
                  <a:chOff x="470748" y="2141473"/>
                  <a:chExt cx="534246" cy="2499068"/>
                </a:xfrm>
              </p:grpSpPr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471594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7" name="Group 62"/>
                  <p:cNvGrpSpPr/>
                  <p:nvPr/>
                </p:nvGrpSpPr>
                <p:grpSpPr>
                  <a:xfrm>
                    <a:off x="470748" y="2528646"/>
                    <a:ext cx="534246" cy="2111895"/>
                    <a:chOff x="501228" y="379806"/>
                    <a:chExt cx="534246" cy="2111895"/>
                  </a:xfrm>
                </p:grpSpPr>
                <p:sp>
                  <p:nvSpPr>
                    <p:cNvPr id="120" name="TextBox 119"/>
                    <p:cNvSpPr txBox="1"/>
                    <p:nvPr/>
                  </p:nvSpPr>
                  <p:spPr>
                    <a:xfrm>
                      <a:off x="501228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21" name="TextBox 120"/>
                    <p:cNvSpPr txBox="1"/>
                    <p:nvPr/>
                  </p:nvSpPr>
                  <p:spPr>
                    <a:xfrm>
                      <a:off x="502074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22" name="TextBox 121"/>
                    <p:cNvSpPr txBox="1"/>
                    <p:nvPr/>
                  </p:nvSpPr>
                  <p:spPr>
                    <a:xfrm>
                      <a:off x="502074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23" name="TextBox 122"/>
                    <p:cNvSpPr txBox="1"/>
                    <p:nvPr/>
                  </p:nvSpPr>
                  <p:spPr>
                    <a:xfrm>
                      <a:off x="502074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24" name="TextBox 123"/>
                    <p:cNvSpPr txBox="1"/>
                    <p:nvPr/>
                  </p:nvSpPr>
                  <p:spPr>
                    <a:xfrm>
                      <a:off x="502074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  <p:grpSp>
            <p:nvGrpSpPr>
              <p:cNvPr id="26" name="Group 167"/>
              <p:cNvGrpSpPr/>
              <p:nvPr/>
            </p:nvGrpSpPr>
            <p:grpSpPr>
              <a:xfrm>
                <a:off x="8229600" y="0"/>
                <a:ext cx="534246" cy="6839272"/>
                <a:chOff x="609600" y="-12049"/>
                <a:chExt cx="534246" cy="6839272"/>
              </a:xfrm>
            </p:grpSpPr>
            <p:sp>
              <p:nvSpPr>
                <p:cNvPr id="91" name="TextBox 90"/>
                <p:cNvSpPr txBox="1"/>
                <p:nvPr/>
              </p:nvSpPr>
              <p:spPr>
                <a:xfrm>
                  <a:off x="610446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610446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610446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610446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610446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610446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27" name="Group 59"/>
                <p:cNvGrpSpPr/>
                <p:nvPr/>
              </p:nvGrpSpPr>
              <p:grpSpPr>
                <a:xfrm>
                  <a:off x="609600" y="2548942"/>
                  <a:ext cx="534246" cy="1645035"/>
                  <a:chOff x="563880" y="365760"/>
                  <a:chExt cx="534246" cy="1645035"/>
                </a:xfrm>
              </p:grpSpPr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564726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563880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564726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564726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28" name="Group 60"/>
                <p:cNvGrpSpPr/>
                <p:nvPr/>
              </p:nvGrpSpPr>
              <p:grpSpPr>
                <a:xfrm>
                  <a:off x="609600" y="4328155"/>
                  <a:ext cx="534246" cy="2499068"/>
                  <a:chOff x="623994" y="2141473"/>
                  <a:chExt cx="534246" cy="2499068"/>
                </a:xfrm>
              </p:grpSpPr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624840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29" name="Group 62"/>
                  <p:cNvGrpSpPr/>
                  <p:nvPr/>
                </p:nvGrpSpPr>
                <p:grpSpPr>
                  <a:xfrm>
                    <a:off x="623994" y="2528646"/>
                    <a:ext cx="534246" cy="2111895"/>
                    <a:chOff x="654474" y="379806"/>
                    <a:chExt cx="534246" cy="2111895"/>
                  </a:xfrm>
                </p:grpSpPr>
                <p:sp>
                  <p:nvSpPr>
                    <p:cNvPr id="101" name="TextBox 100"/>
                    <p:cNvSpPr txBox="1"/>
                    <p:nvPr/>
                  </p:nvSpPr>
                  <p:spPr>
                    <a:xfrm>
                      <a:off x="654474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02" name="TextBox 101"/>
                    <p:cNvSpPr txBox="1"/>
                    <p:nvPr/>
                  </p:nvSpPr>
                  <p:spPr>
                    <a:xfrm>
                      <a:off x="655320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03" name="TextBox 102"/>
                    <p:cNvSpPr txBox="1"/>
                    <p:nvPr/>
                  </p:nvSpPr>
                  <p:spPr>
                    <a:xfrm>
                      <a:off x="655320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04" name="TextBox 103"/>
                    <p:cNvSpPr txBox="1"/>
                    <p:nvPr/>
                  </p:nvSpPr>
                  <p:spPr>
                    <a:xfrm>
                      <a:off x="655320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05" name="TextBox 104"/>
                    <p:cNvSpPr txBox="1"/>
                    <p:nvPr/>
                  </p:nvSpPr>
                  <p:spPr>
                    <a:xfrm>
                      <a:off x="655320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</p:grpSp>
        <p:grpSp>
          <p:nvGrpSpPr>
            <p:cNvPr id="30" name="Group 137"/>
            <p:cNvGrpSpPr/>
            <p:nvPr/>
          </p:nvGrpSpPr>
          <p:grpSpPr>
            <a:xfrm>
              <a:off x="1316736" y="-76200"/>
              <a:ext cx="6739128" cy="6982599"/>
              <a:chOff x="1316736" y="-76200"/>
              <a:chExt cx="6739128" cy="6982599"/>
            </a:xfrm>
          </p:grpSpPr>
          <p:grpSp>
            <p:nvGrpSpPr>
              <p:cNvPr id="31" name="Group 303"/>
              <p:cNvGrpSpPr/>
              <p:nvPr/>
            </p:nvGrpSpPr>
            <p:grpSpPr>
              <a:xfrm>
                <a:off x="1316736" y="-76200"/>
                <a:ext cx="6739128" cy="6982599"/>
                <a:chOff x="1316736" y="-76200"/>
                <a:chExt cx="6739128" cy="6982599"/>
              </a:xfrm>
            </p:grpSpPr>
            <p:grpSp>
              <p:nvGrpSpPr>
                <p:cNvPr id="32" name="Group 201"/>
                <p:cNvGrpSpPr/>
                <p:nvPr/>
              </p:nvGrpSpPr>
              <p:grpSpPr>
                <a:xfrm>
                  <a:off x="3630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33" name="Group 201"/>
                <p:cNvGrpSpPr/>
                <p:nvPr/>
              </p:nvGrpSpPr>
              <p:grpSpPr>
                <a:xfrm>
                  <a:off x="5916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34" name="Group 201"/>
                <p:cNvGrpSpPr/>
                <p:nvPr/>
              </p:nvGrpSpPr>
              <p:grpSpPr>
                <a:xfrm>
                  <a:off x="1316736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89" name="Group 201"/>
                <p:cNvGrpSpPr/>
                <p:nvPr/>
              </p:nvGrpSpPr>
              <p:grpSpPr>
                <a:xfrm>
                  <a:off x="3685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0" name="Group 201"/>
                <p:cNvGrpSpPr/>
                <p:nvPr/>
              </p:nvGrpSpPr>
              <p:grpSpPr>
                <a:xfrm>
                  <a:off x="5971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7" name="Group 201"/>
                <p:cNvGrpSpPr/>
                <p:nvPr/>
              </p:nvGrpSpPr>
              <p:grpSpPr>
                <a:xfrm>
                  <a:off x="1371600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8" name="Group 201"/>
                <p:cNvGrpSpPr/>
                <p:nvPr/>
              </p:nvGrpSpPr>
              <p:grpSpPr>
                <a:xfrm>
                  <a:off x="3685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00" name="Group 201"/>
                <p:cNvGrpSpPr/>
                <p:nvPr/>
              </p:nvGrpSpPr>
              <p:grpSpPr>
                <a:xfrm>
                  <a:off x="5971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16" name="Group 201"/>
                <p:cNvGrpSpPr/>
                <p:nvPr/>
              </p:nvGrpSpPr>
              <p:grpSpPr>
                <a:xfrm>
                  <a:off x="1371600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</p:grpSp>
          <p:sp>
            <p:nvSpPr>
              <p:cNvPr id="8" name="TextBox 7"/>
              <p:cNvSpPr txBox="1"/>
              <p:nvPr/>
            </p:nvSpPr>
            <p:spPr>
              <a:xfrm>
                <a:off x="137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76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981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319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667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923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301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9349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2397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578096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9255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18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943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248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553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891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239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495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</p:grpSp>
      </p:grpSp>
      <p:grpSp>
        <p:nvGrpSpPr>
          <p:cNvPr id="117" name="Group 302"/>
          <p:cNvGrpSpPr/>
          <p:nvPr/>
        </p:nvGrpSpPr>
        <p:grpSpPr>
          <a:xfrm>
            <a:off x="3398520" y="2209800"/>
            <a:ext cx="2468880" cy="2343912"/>
            <a:chOff x="3398520" y="2209800"/>
            <a:chExt cx="2468880" cy="2343912"/>
          </a:xfrm>
        </p:grpSpPr>
        <p:sp>
          <p:nvSpPr>
            <p:cNvPr id="130" name="Rectangle 129"/>
            <p:cNvSpPr>
              <a:spLocks noChangeAspect="1"/>
            </p:cNvSpPr>
            <p:nvPr/>
          </p:nvSpPr>
          <p:spPr>
            <a:xfrm>
              <a:off x="3398520" y="2209800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>
              <a:spLocks noChangeAspect="1"/>
            </p:cNvSpPr>
            <p:nvPr/>
          </p:nvSpPr>
          <p:spPr>
            <a:xfrm>
              <a:off x="5684520" y="2209800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>
              <a:spLocks noChangeAspect="1"/>
            </p:cNvSpPr>
            <p:nvPr/>
          </p:nvSpPr>
          <p:spPr>
            <a:xfrm>
              <a:off x="3398520" y="4370832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>
              <a:spLocks noChangeAspect="1"/>
            </p:cNvSpPr>
            <p:nvPr/>
          </p:nvSpPr>
          <p:spPr>
            <a:xfrm>
              <a:off x="5684520" y="4370832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33"/>
          <p:cNvGrpSpPr/>
          <p:nvPr/>
        </p:nvGrpSpPr>
        <p:grpSpPr>
          <a:xfrm>
            <a:off x="1124712" y="152400"/>
            <a:ext cx="7040880" cy="6504432"/>
            <a:chOff x="1124712" y="152400"/>
            <a:chExt cx="7040880" cy="6504432"/>
          </a:xfrm>
        </p:grpSpPr>
        <p:sp>
          <p:nvSpPr>
            <p:cNvPr id="135" name="Rectangle 134"/>
            <p:cNvSpPr/>
            <p:nvPr/>
          </p:nvSpPr>
          <p:spPr>
            <a:xfrm>
              <a:off x="1124712" y="152400"/>
              <a:ext cx="2331720" cy="2151888"/>
            </a:xfrm>
            <a:prstGeom prst="rect">
              <a:avLst/>
            </a:prstGeom>
            <a:noFill/>
            <a:ln w="57150">
              <a:solidFill>
                <a:srgbClr val="00CC00">
                  <a:alpha val="70000"/>
                </a:srgbClr>
              </a:solidFill>
            </a:ln>
            <a:effectLst>
              <a:outerShdw blurRad="1778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456432" y="2304288"/>
              <a:ext cx="2340864" cy="2157984"/>
            </a:xfrm>
            <a:prstGeom prst="rect">
              <a:avLst/>
            </a:prstGeom>
            <a:noFill/>
            <a:ln w="57150">
              <a:solidFill>
                <a:srgbClr val="FFFF00">
                  <a:alpha val="80000"/>
                </a:srgbClr>
              </a:solidFill>
            </a:ln>
            <a:effectLst>
              <a:outerShdw blurRad="177800" algn="ct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88152" y="4471416"/>
              <a:ext cx="2377440" cy="2185416"/>
            </a:xfrm>
            <a:prstGeom prst="rect">
              <a:avLst/>
            </a:prstGeom>
            <a:noFill/>
            <a:ln w="57150">
              <a:solidFill>
                <a:srgbClr val="FF0000">
                  <a:alpha val="70000"/>
                </a:srgbClr>
              </a:solidFill>
            </a:ln>
            <a:effectLst>
              <a:outerShdw blurRad="177800" algn="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8" name="Picture 137" descr="0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227" y="0"/>
            <a:ext cx="7741546" cy="6858000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3048000" y="1905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334000" y="403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7772400" y="62484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  <p:grpSp>
        <p:nvGrpSpPr>
          <p:cNvPr id="140" name="Group 138"/>
          <p:cNvGrpSpPr/>
          <p:nvPr/>
        </p:nvGrpSpPr>
        <p:grpSpPr>
          <a:xfrm>
            <a:off x="1824227" y="988367"/>
            <a:ext cx="5376672" cy="4881266"/>
            <a:chOff x="1824227" y="988367"/>
            <a:chExt cx="5376672" cy="4881266"/>
          </a:xfrm>
        </p:grpSpPr>
        <p:sp>
          <p:nvSpPr>
            <p:cNvPr id="141" name="TextBox 140"/>
            <p:cNvSpPr txBox="1"/>
            <p:nvPr/>
          </p:nvSpPr>
          <p:spPr>
            <a:xfrm>
              <a:off x="6515100" y="988367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.03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824227" y="5407968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.00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076700" y="1219199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.42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362699" y="3350567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.30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360164" y="5106664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.12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8"/>
          <p:cNvGrpSpPr/>
          <p:nvPr/>
        </p:nvGrpSpPr>
        <p:grpSpPr>
          <a:xfrm>
            <a:off x="685800" y="-76200"/>
            <a:ext cx="8001846" cy="6982599"/>
            <a:chOff x="762000" y="-76200"/>
            <a:chExt cx="8001846" cy="6982599"/>
          </a:xfrm>
        </p:grpSpPr>
        <p:grpSp>
          <p:nvGrpSpPr>
            <p:cNvPr id="3" name="Group 304"/>
            <p:cNvGrpSpPr/>
            <p:nvPr/>
          </p:nvGrpSpPr>
          <p:grpSpPr>
            <a:xfrm>
              <a:off x="762000" y="-2977"/>
              <a:ext cx="8001846" cy="6842249"/>
              <a:chOff x="762000" y="-2977"/>
              <a:chExt cx="8001846" cy="6842249"/>
            </a:xfrm>
          </p:grpSpPr>
          <p:grpSp>
            <p:nvGrpSpPr>
              <p:cNvPr id="4" name="Group 52"/>
              <p:cNvGrpSpPr/>
              <p:nvPr/>
            </p:nvGrpSpPr>
            <p:grpSpPr>
              <a:xfrm>
                <a:off x="762000" y="-2977"/>
                <a:ext cx="534246" cy="6839272"/>
                <a:chOff x="456354" y="-12049"/>
                <a:chExt cx="534246" cy="6839272"/>
              </a:xfrm>
            </p:grpSpPr>
            <p:sp>
              <p:nvSpPr>
                <p:cNvPr id="110" name="TextBox 109"/>
                <p:cNvSpPr txBox="1"/>
                <p:nvPr/>
              </p:nvSpPr>
              <p:spPr>
                <a:xfrm>
                  <a:off x="457200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57200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57200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57200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57200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457200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5" name="Group 59"/>
                <p:cNvGrpSpPr/>
                <p:nvPr/>
              </p:nvGrpSpPr>
              <p:grpSpPr>
                <a:xfrm>
                  <a:off x="456354" y="2548942"/>
                  <a:ext cx="534246" cy="1645035"/>
                  <a:chOff x="410634" y="365760"/>
                  <a:chExt cx="534246" cy="1645035"/>
                </a:xfrm>
              </p:grpSpPr>
              <p:sp>
                <p:nvSpPr>
                  <p:cNvPr id="125" name="TextBox 124"/>
                  <p:cNvSpPr txBox="1"/>
                  <p:nvPr/>
                </p:nvSpPr>
                <p:spPr>
                  <a:xfrm>
                    <a:off x="411480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26" name="TextBox 125"/>
                  <p:cNvSpPr txBox="1"/>
                  <p:nvPr/>
                </p:nvSpPr>
                <p:spPr>
                  <a:xfrm>
                    <a:off x="410634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411480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411480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6" name="Group 60"/>
                <p:cNvGrpSpPr/>
                <p:nvPr/>
              </p:nvGrpSpPr>
              <p:grpSpPr>
                <a:xfrm>
                  <a:off x="456354" y="4328155"/>
                  <a:ext cx="534246" cy="2499068"/>
                  <a:chOff x="470748" y="2141473"/>
                  <a:chExt cx="534246" cy="2499068"/>
                </a:xfrm>
              </p:grpSpPr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471594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7" name="Group 62"/>
                  <p:cNvGrpSpPr/>
                  <p:nvPr/>
                </p:nvGrpSpPr>
                <p:grpSpPr>
                  <a:xfrm>
                    <a:off x="470748" y="2528646"/>
                    <a:ext cx="534246" cy="2111895"/>
                    <a:chOff x="501228" y="379806"/>
                    <a:chExt cx="534246" cy="2111895"/>
                  </a:xfrm>
                </p:grpSpPr>
                <p:sp>
                  <p:nvSpPr>
                    <p:cNvPr id="120" name="TextBox 119"/>
                    <p:cNvSpPr txBox="1"/>
                    <p:nvPr/>
                  </p:nvSpPr>
                  <p:spPr>
                    <a:xfrm>
                      <a:off x="501228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21" name="TextBox 120"/>
                    <p:cNvSpPr txBox="1"/>
                    <p:nvPr/>
                  </p:nvSpPr>
                  <p:spPr>
                    <a:xfrm>
                      <a:off x="502074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22" name="TextBox 121"/>
                    <p:cNvSpPr txBox="1"/>
                    <p:nvPr/>
                  </p:nvSpPr>
                  <p:spPr>
                    <a:xfrm>
                      <a:off x="502074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23" name="TextBox 122"/>
                    <p:cNvSpPr txBox="1"/>
                    <p:nvPr/>
                  </p:nvSpPr>
                  <p:spPr>
                    <a:xfrm>
                      <a:off x="502074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24" name="TextBox 123"/>
                    <p:cNvSpPr txBox="1"/>
                    <p:nvPr/>
                  </p:nvSpPr>
                  <p:spPr>
                    <a:xfrm>
                      <a:off x="502074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  <p:grpSp>
            <p:nvGrpSpPr>
              <p:cNvPr id="26" name="Group 167"/>
              <p:cNvGrpSpPr/>
              <p:nvPr/>
            </p:nvGrpSpPr>
            <p:grpSpPr>
              <a:xfrm>
                <a:off x="8229600" y="0"/>
                <a:ext cx="534246" cy="6839272"/>
                <a:chOff x="609600" y="-12049"/>
                <a:chExt cx="534246" cy="6839272"/>
              </a:xfrm>
            </p:grpSpPr>
            <p:sp>
              <p:nvSpPr>
                <p:cNvPr id="91" name="TextBox 90"/>
                <p:cNvSpPr txBox="1"/>
                <p:nvPr/>
              </p:nvSpPr>
              <p:spPr>
                <a:xfrm>
                  <a:off x="610446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610446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610446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610446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610446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610446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27" name="Group 59"/>
                <p:cNvGrpSpPr/>
                <p:nvPr/>
              </p:nvGrpSpPr>
              <p:grpSpPr>
                <a:xfrm>
                  <a:off x="609600" y="2548942"/>
                  <a:ext cx="534246" cy="1645035"/>
                  <a:chOff x="563880" y="365760"/>
                  <a:chExt cx="534246" cy="1645035"/>
                </a:xfrm>
              </p:grpSpPr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564726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563880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564726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564726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28" name="Group 60"/>
                <p:cNvGrpSpPr/>
                <p:nvPr/>
              </p:nvGrpSpPr>
              <p:grpSpPr>
                <a:xfrm>
                  <a:off x="609600" y="4328155"/>
                  <a:ext cx="534246" cy="2499068"/>
                  <a:chOff x="623994" y="2141473"/>
                  <a:chExt cx="534246" cy="2499068"/>
                </a:xfrm>
              </p:grpSpPr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624840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29" name="Group 62"/>
                  <p:cNvGrpSpPr/>
                  <p:nvPr/>
                </p:nvGrpSpPr>
                <p:grpSpPr>
                  <a:xfrm>
                    <a:off x="623994" y="2528646"/>
                    <a:ext cx="534246" cy="2111895"/>
                    <a:chOff x="654474" y="379806"/>
                    <a:chExt cx="534246" cy="2111895"/>
                  </a:xfrm>
                </p:grpSpPr>
                <p:sp>
                  <p:nvSpPr>
                    <p:cNvPr id="101" name="TextBox 100"/>
                    <p:cNvSpPr txBox="1"/>
                    <p:nvPr/>
                  </p:nvSpPr>
                  <p:spPr>
                    <a:xfrm>
                      <a:off x="654474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02" name="TextBox 101"/>
                    <p:cNvSpPr txBox="1"/>
                    <p:nvPr/>
                  </p:nvSpPr>
                  <p:spPr>
                    <a:xfrm>
                      <a:off x="655320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03" name="TextBox 102"/>
                    <p:cNvSpPr txBox="1"/>
                    <p:nvPr/>
                  </p:nvSpPr>
                  <p:spPr>
                    <a:xfrm>
                      <a:off x="655320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04" name="TextBox 103"/>
                    <p:cNvSpPr txBox="1"/>
                    <p:nvPr/>
                  </p:nvSpPr>
                  <p:spPr>
                    <a:xfrm>
                      <a:off x="655320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05" name="TextBox 104"/>
                    <p:cNvSpPr txBox="1"/>
                    <p:nvPr/>
                  </p:nvSpPr>
                  <p:spPr>
                    <a:xfrm>
                      <a:off x="655320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</p:grpSp>
        <p:grpSp>
          <p:nvGrpSpPr>
            <p:cNvPr id="30" name="Group 137"/>
            <p:cNvGrpSpPr/>
            <p:nvPr/>
          </p:nvGrpSpPr>
          <p:grpSpPr>
            <a:xfrm>
              <a:off x="1316736" y="-76200"/>
              <a:ext cx="6739128" cy="6982599"/>
              <a:chOff x="1316736" y="-76200"/>
              <a:chExt cx="6739128" cy="6982599"/>
            </a:xfrm>
          </p:grpSpPr>
          <p:grpSp>
            <p:nvGrpSpPr>
              <p:cNvPr id="31" name="Group 303"/>
              <p:cNvGrpSpPr/>
              <p:nvPr/>
            </p:nvGrpSpPr>
            <p:grpSpPr>
              <a:xfrm>
                <a:off x="1316736" y="-76200"/>
                <a:ext cx="6739128" cy="6982599"/>
                <a:chOff x="1316736" y="-76200"/>
                <a:chExt cx="6739128" cy="6982599"/>
              </a:xfrm>
            </p:grpSpPr>
            <p:grpSp>
              <p:nvGrpSpPr>
                <p:cNvPr id="32" name="Group 201"/>
                <p:cNvGrpSpPr/>
                <p:nvPr/>
              </p:nvGrpSpPr>
              <p:grpSpPr>
                <a:xfrm>
                  <a:off x="3630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33" name="Group 201"/>
                <p:cNvGrpSpPr/>
                <p:nvPr/>
              </p:nvGrpSpPr>
              <p:grpSpPr>
                <a:xfrm>
                  <a:off x="5916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34" name="Group 201"/>
                <p:cNvGrpSpPr/>
                <p:nvPr/>
              </p:nvGrpSpPr>
              <p:grpSpPr>
                <a:xfrm>
                  <a:off x="1316736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89" name="Group 201"/>
                <p:cNvGrpSpPr/>
                <p:nvPr/>
              </p:nvGrpSpPr>
              <p:grpSpPr>
                <a:xfrm>
                  <a:off x="3685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0" name="Group 201"/>
                <p:cNvGrpSpPr/>
                <p:nvPr/>
              </p:nvGrpSpPr>
              <p:grpSpPr>
                <a:xfrm>
                  <a:off x="5971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7" name="Group 201"/>
                <p:cNvGrpSpPr/>
                <p:nvPr/>
              </p:nvGrpSpPr>
              <p:grpSpPr>
                <a:xfrm>
                  <a:off x="1371600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8" name="Group 201"/>
                <p:cNvGrpSpPr/>
                <p:nvPr/>
              </p:nvGrpSpPr>
              <p:grpSpPr>
                <a:xfrm>
                  <a:off x="3685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00" name="Group 201"/>
                <p:cNvGrpSpPr/>
                <p:nvPr/>
              </p:nvGrpSpPr>
              <p:grpSpPr>
                <a:xfrm>
                  <a:off x="5971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16" name="Group 201"/>
                <p:cNvGrpSpPr/>
                <p:nvPr/>
              </p:nvGrpSpPr>
              <p:grpSpPr>
                <a:xfrm>
                  <a:off x="1371600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</p:grpSp>
          <p:sp>
            <p:nvSpPr>
              <p:cNvPr id="8" name="TextBox 7"/>
              <p:cNvSpPr txBox="1"/>
              <p:nvPr/>
            </p:nvSpPr>
            <p:spPr>
              <a:xfrm>
                <a:off x="137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76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981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319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667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923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301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9349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2397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578096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9255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18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943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248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553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891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239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495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</p:grpSp>
      </p:grpSp>
      <p:grpSp>
        <p:nvGrpSpPr>
          <p:cNvPr id="117" name="Group 302"/>
          <p:cNvGrpSpPr/>
          <p:nvPr/>
        </p:nvGrpSpPr>
        <p:grpSpPr>
          <a:xfrm>
            <a:off x="3398520" y="2209800"/>
            <a:ext cx="2468880" cy="2343912"/>
            <a:chOff x="3398520" y="2209800"/>
            <a:chExt cx="2468880" cy="2343912"/>
          </a:xfrm>
        </p:grpSpPr>
        <p:sp>
          <p:nvSpPr>
            <p:cNvPr id="130" name="Rectangle 129"/>
            <p:cNvSpPr>
              <a:spLocks noChangeAspect="1"/>
            </p:cNvSpPr>
            <p:nvPr/>
          </p:nvSpPr>
          <p:spPr>
            <a:xfrm>
              <a:off x="3398520" y="2209800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>
              <a:spLocks noChangeAspect="1"/>
            </p:cNvSpPr>
            <p:nvPr/>
          </p:nvSpPr>
          <p:spPr>
            <a:xfrm>
              <a:off x="5684520" y="2209800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>
              <a:spLocks noChangeAspect="1"/>
            </p:cNvSpPr>
            <p:nvPr/>
          </p:nvSpPr>
          <p:spPr>
            <a:xfrm>
              <a:off x="3398520" y="4370832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>
              <a:spLocks noChangeAspect="1"/>
            </p:cNvSpPr>
            <p:nvPr/>
          </p:nvSpPr>
          <p:spPr>
            <a:xfrm>
              <a:off x="5684520" y="4370832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33"/>
          <p:cNvGrpSpPr/>
          <p:nvPr/>
        </p:nvGrpSpPr>
        <p:grpSpPr>
          <a:xfrm>
            <a:off x="1124712" y="152400"/>
            <a:ext cx="7040880" cy="6504432"/>
            <a:chOff x="1124712" y="152400"/>
            <a:chExt cx="7040880" cy="6504432"/>
          </a:xfrm>
        </p:grpSpPr>
        <p:sp>
          <p:nvSpPr>
            <p:cNvPr id="135" name="Rectangle 134"/>
            <p:cNvSpPr/>
            <p:nvPr/>
          </p:nvSpPr>
          <p:spPr>
            <a:xfrm>
              <a:off x="1124712" y="152400"/>
              <a:ext cx="2331720" cy="2151888"/>
            </a:xfrm>
            <a:prstGeom prst="rect">
              <a:avLst/>
            </a:prstGeom>
            <a:noFill/>
            <a:ln w="57150">
              <a:solidFill>
                <a:srgbClr val="00CC00">
                  <a:alpha val="70000"/>
                </a:srgbClr>
              </a:solidFill>
            </a:ln>
            <a:effectLst>
              <a:outerShdw blurRad="1778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456432" y="2304288"/>
              <a:ext cx="2340864" cy="2157984"/>
            </a:xfrm>
            <a:prstGeom prst="rect">
              <a:avLst/>
            </a:prstGeom>
            <a:noFill/>
            <a:ln w="57150">
              <a:solidFill>
                <a:srgbClr val="FFFF00">
                  <a:alpha val="80000"/>
                </a:srgbClr>
              </a:solidFill>
            </a:ln>
            <a:effectLst>
              <a:outerShdw blurRad="177800" algn="ct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88152" y="4471416"/>
              <a:ext cx="2377440" cy="2185416"/>
            </a:xfrm>
            <a:prstGeom prst="rect">
              <a:avLst/>
            </a:prstGeom>
            <a:noFill/>
            <a:ln w="57150">
              <a:solidFill>
                <a:srgbClr val="FF0000">
                  <a:alpha val="70000"/>
                </a:srgbClr>
              </a:solidFill>
            </a:ln>
            <a:effectLst>
              <a:outerShdw blurRad="177800" algn="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8" name="Picture 137" descr="0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227" y="0"/>
            <a:ext cx="7741546" cy="6858000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3048000" y="1905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334000" y="403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7772400" y="62484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  <p:grpSp>
        <p:nvGrpSpPr>
          <p:cNvPr id="140" name="Group 138"/>
          <p:cNvGrpSpPr/>
          <p:nvPr/>
        </p:nvGrpSpPr>
        <p:grpSpPr>
          <a:xfrm>
            <a:off x="1824227" y="988367"/>
            <a:ext cx="5376672" cy="4881266"/>
            <a:chOff x="1824227" y="988367"/>
            <a:chExt cx="5376672" cy="4881266"/>
          </a:xfrm>
        </p:grpSpPr>
        <p:sp>
          <p:nvSpPr>
            <p:cNvPr id="141" name="TextBox 140"/>
            <p:cNvSpPr txBox="1"/>
            <p:nvPr/>
          </p:nvSpPr>
          <p:spPr>
            <a:xfrm>
              <a:off x="6515100" y="988367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.03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824227" y="5407968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.00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076700" y="1219199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.42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362699" y="3350567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.30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360164" y="5106664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.12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2057400" y="2971800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.29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8"/>
          <p:cNvGrpSpPr/>
          <p:nvPr/>
        </p:nvGrpSpPr>
        <p:grpSpPr>
          <a:xfrm>
            <a:off x="685800" y="-76200"/>
            <a:ext cx="8001846" cy="6982599"/>
            <a:chOff x="762000" y="-76200"/>
            <a:chExt cx="8001846" cy="6982599"/>
          </a:xfrm>
        </p:grpSpPr>
        <p:grpSp>
          <p:nvGrpSpPr>
            <p:cNvPr id="3" name="Group 304"/>
            <p:cNvGrpSpPr/>
            <p:nvPr/>
          </p:nvGrpSpPr>
          <p:grpSpPr>
            <a:xfrm>
              <a:off x="762000" y="-2977"/>
              <a:ext cx="8001846" cy="6842249"/>
              <a:chOff x="762000" y="-2977"/>
              <a:chExt cx="8001846" cy="6842249"/>
            </a:xfrm>
          </p:grpSpPr>
          <p:grpSp>
            <p:nvGrpSpPr>
              <p:cNvPr id="4" name="Group 52"/>
              <p:cNvGrpSpPr/>
              <p:nvPr/>
            </p:nvGrpSpPr>
            <p:grpSpPr>
              <a:xfrm>
                <a:off x="762000" y="-2977"/>
                <a:ext cx="534246" cy="6839272"/>
                <a:chOff x="456354" y="-12049"/>
                <a:chExt cx="534246" cy="6839272"/>
              </a:xfrm>
            </p:grpSpPr>
            <p:sp>
              <p:nvSpPr>
                <p:cNvPr id="110" name="TextBox 109"/>
                <p:cNvSpPr txBox="1"/>
                <p:nvPr/>
              </p:nvSpPr>
              <p:spPr>
                <a:xfrm>
                  <a:off x="457200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57200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57200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57200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57200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457200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5" name="Group 59"/>
                <p:cNvGrpSpPr/>
                <p:nvPr/>
              </p:nvGrpSpPr>
              <p:grpSpPr>
                <a:xfrm>
                  <a:off x="456354" y="2548942"/>
                  <a:ext cx="534246" cy="1645035"/>
                  <a:chOff x="410634" y="365760"/>
                  <a:chExt cx="534246" cy="1645035"/>
                </a:xfrm>
              </p:grpSpPr>
              <p:sp>
                <p:nvSpPr>
                  <p:cNvPr id="125" name="TextBox 124"/>
                  <p:cNvSpPr txBox="1"/>
                  <p:nvPr/>
                </p:nvSpPr>
                <p:spPr>
                  <a:xfrm>
                    <a:off x="411480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26" name="TextBox 125"/>
                  <p:cNvSpPr txBox="1"/>
                  <p:nvPr/>
                </p:nvSpPr>
                <p:spPr>
                  <a:xfrm>
                    <a:off x="410634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411480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411480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6" name="Group 60"/>
                <p:cNvGrpSpPr/>
                <p:nvPr/>
              </p:nvGrpSpPr>
              <p:grpSpPr>
                <a:xfrm>
                  <a:off x="456354" y="4328155"/>
                  <a:ext cx="534246" cy="2499068"/>
                  <a:chOff x="470748" y="2141473"/>
                  <a:chExt cx="534246" cy="2499068"/>
                </a:xfrm>
              </p:grpSpPr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471594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7" name="Group 62"/>
                  <p:cNvGrpSpPr/>
                  <p:nvPr/>
                </p:nvGrpSpPr>
                <p:grpSpPr>
                  <a:xfrm>
                    <a:off x="470748" y="2528646"/>
                    <a:ext cx="534246" cy="2111895"/>
                    <a:chOff x="501228" y="379806"/>
                    <a:chExt cx="534246" cy="2111895"/>
                  </a:xfrm>
                </p:grpSpPr>
                <p:sp>
                  <p:nvSpPr>
                    <p:cNvPr id="120" name="TextBox 119"/>
                    <p:cNvSpPr txBox="1"/>
                    <p:nvPr/>
                  </p:nvSpPr>
                  <p:spPr>
                    <a:xfrm>
                      <a:off x="501228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21" name="TextBox 120"/>
                    <p:cNvSpPr txBox="1"/>
                    <p:nvPr/>
                  </p:nvSpPr>
                  <p:spPr>
                    <a:xfrm>
                      <a:off x="502074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22" name="TextBox 121"/>
                    <p:cNvSpPr txBox="1"/>
                    <p:nvPr/>
                  </p:nvSpPr>
                  <p:spPr>
                    <a:xfrm>
                      <a:off x="502074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23" name="TextBox 122"/>
                    <p:cNvSpPr txBox="1"/>
                    <p:nvPr/>
                  </p:nvSpPr>
                  <p:spPr>
                    <a:xfrm>
                      <a:off x="502074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24" name="TextBox 123"/>
                    <p:cNvSpPr txBox="1"/>
                    <p:nvPr/>
                  </p:nvSpPr>
                  <p:spPr>
                    <a:xfrm>
                      <a:off x="502074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  <p:grpSp>
            <p:nvGrpSpPr>
              <p:cNvPr id="26" name="Group 167"/>
              <p:cNvGrpSpPr/>
              <p:nvPr/>
            </p:nvGrpSpPr>
            <p:grpSpPr>
              <a:xfrm>
                <a:off x="8229600" y="0"/>
                <a:ext cx="534246" cy="6839272"/>
                <a:chOff x="609600" y="-12049"/>
                <a:chExt cx="534246" cy="6839272"/>
              </a:xfrm>
            </p:grpSpPr>
            <p:sp>
              <p:nvSpPr>
                <p:cNvPr id="91" name="TextBox 90"/>
                <p:cNvSpPr txBox="1"/>
                <p:nvPr/>
              </p:nvSpPr>
              <p:spPr>
                <a:xfrm>
                  <a:off x="610446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610446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610446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610446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610446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610446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27" name="Group 59"/>
                <p:cNvGrpSpPr/>
                <p:nvPr/>
              </p:nvGrpSpPr>
              <p:grpSpPr>
                <a:xfrm>
                  <a:off x="609600" y="2548942"/>
                  <a:ext cx="534246" cy="1645035"/>
                  <a:chOff x="563880" y="365760"/>
                  <a:chExt cx="534246" cy="1645035"/>
                </a:xfrm>
              </p:grpSpPr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564726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563880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564726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564726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28" name="Group 60"/>
                <p:cNvGrpSpPr/>
                <p:nvPr/>
              </p:nvGrpSpPr>
              <p:grpSpPr>
                <a:xfrm>
                  <a:off x="609600" y="4328155"/>
                  <a:ext cx="534246" cy="2499068"/>
                  <a:chOff x="623994" y="2141473"/>
                  <a:chExt cx="534246" cy="2499068"/>
                </a:xfrm>
              </p:grpSpPr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624840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29" name="Group 62"/>
                  <p:cNvGrpSpPr/>
                  <p:nvPr/>
                </p:nvGrpSpPr>
                <p:grpSpPr>
                  <a:xfrm>
                    <a:off x="623994" y="2528646"/>
                    <a:ext cx="534246" cy="2111895"/>
                    <a:chOff x="654474" y="379806"/>
                    <a:chExt cx="534246" cy="2111895"/>
                  </a:xfrm>
                </p:grpSpPr>
                <p:sp>
                  <p:nvSpPr>
                    <p:cNvPr id="101" name="TextBox 100"/>
                    <p:cNvSpPr txBox="1"/>
                    <p:nvPr/>
                  </p:nvSpPr>
                  <p:spPr>
                    <a:xfrm>
                      <a:off x="654474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02" name="TextBox 101"/>
                    <p:cNvSpPr txBox="1"/>
                    <p:nvPr/>
                  </p:nvSpPr>
                  <p:spPr>
                    <a:xfrm>
                      <a:off x="655320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03" name="TextBox 102"/>
                    <p:cNvSpPr txBox="1"/>
                    <p:nvPr/>
                  </p:nvSpPr>
                  <p:spPr>
                    <a:xfrm>
                      <a:off x="655320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04" name="TextBox 103"/>
                    <p:cNvSpPr txBox="1"/>
                    <p:nvPr/>
                  </p:nvSpPr>
                  <p:spPr>
                    <a:xfrm>
                      <a:off x="655320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05" name="TextBox 104"/>
                    <p:cNvSpPr txBox="1"/>
                    <p:nvPr/>
                  </p:nvSpPr>
                  <p:spPr>
                    <a:xfrm>
                      <a:off x="655320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</p:grpSp>
        <p:grpSp>
          <p:nvGrpSpPr>
            <p:cNvPr id="30" name="Group 137"/>
            <p:cNvGrpSpPr/>
            <p:nvPr/>
          </p:nvGrpSpPr>
          <p:grpSpPr>
            <a:xfrm>
              <a:off x="1316736" y="-76200"/>
              <a:ext cx="6739128" cy="6982599"/>
              <a:chOff x="1316736" y="-76200"/>
              <a:chExt cx="6739128" cy="6982599"/>
            </a:xfrm>
          </p:grpSpPr>
          <p:grpSp>
            <p:nvGrpSpPr>
              <p:cNvPr id="31" name="Group 303"/>
              <p:cNvGrpSpPr/>
              <p:nvPr/>
            </p:nvGrpSpPr>
            <p:grpSpPr>
              <a:xfrm>
                <a:off x="1316736" y="-76200"/>
                <a:ext cx="6739128" cy="6982599"/>
                <a:chOff x="1316736" y="-76200"/>
                <a:chExt cx="6739128" cy="6982599"/>
              </a:xfrm>
            </p:grpSpPr>
            <p:grpSp>
              <p:nvGrpSpPr>
                <p:cNvPr id="32" name="Group 201"/>
                <p:cNvGrpSpPr/>
                <p:nvPr/>
              </p:nvGrpSpPr>
              <p:grpSpPr>
                <a:xfrm>
                  <a:off x="3630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33" name="Group 201"/>
                <p:cNvGrpSpPr/>
                <p:nvPr/>
              </p:nvGrpSpPr>
              <p:grpSpPr>
                <a:xfrm>
                  <a:off x="5916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34" name="Group 201"/>
                <p:cNvGrpSpPr/>
                <p:nvPr/>
              </p:nvGrpSpPr>
              <p:grpSpPr>
                <a:xfrm>
                  <a:off x="1316736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89" name="Group 201"/>
                <p:cNvGrpSpPr/>
                <p:nvPr/>
              </p:nvGrpSpPr>
              <p:grpSpPr>
                <a:xfrm>
                  <a:off x="3685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0" name="Group 201"/>
                <p:cNvGrpSpPr/>
                <p:nvPr/>
              </p:nvGrpSpPr>
              <p:grpSpPr>
                <a:xfrm>
                  <a:off x="5971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7" name="Group 201"/>
                <p:cNvGrpSpPr/>
                <p:nvPr/>
              </p:nvGrpSpPr>
              <p:grpSpPr>
                <a:xfrm>
                  <a:off x="1371600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8" name="Group 201"/>
                <p:cNvGrpSpPr/>
                <p:nvPr/>
              </p:nvGrpSpPr>
              <p:grpSpPr>
                <a:xfrm>
                  <a:off x="3685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00" name="Group 201"/>
                <p:cNvGrpSpPr/>
                <p:nvPr/>
              </p:nvGrpSpPr>
              <p:grpSpPr>
                <a:xfrm>
                  <a:off x="5971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16" name="Group 201"/>
                <p:cNvGrpSpPr/>
                <p:nvPr/>
              </p:nvGrpSpPr>
              <p:grpSpPr>
                <a:xfrm>
                  <a:off x="1371600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</p:grpSp>
          <p:sp>
            <p:nvSpPr>
              <p:cNvPr id="8" name="TextBox 7"/>
              <p:cNvSpPr txBox="1"/>
              <p:nvPr/>
            </p:nvSpPr>
            <p:spPr>
              <a:xfrm>
                <a:off x="137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76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981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319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667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923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301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9349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2397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578096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9255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18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943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248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553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891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239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495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</p:grpSp>
      </p:grpSp>
      <p:grpSp>
        <p:nvGrpSpPr>
          <p:cNvPr id="117" name="Group 302"/>
          <p:cNvGrpSpPr/>
          <p:nvPr/>
        </p:nvGrpSpPr>
        <p:grpSpPr>
          <a:xfrm>
            <a:off x="3398520" y="2209800"/>
            <a:ext cx="2468880" cy="2343912"/>
            <a:chOff x="3398520" y="2209800"/>
            <a:chExt cx="2468880" cy="2343912"/>
          </a:xfrm>
        </p:grpSpPr>
        <p:sp>
          <p:nvSpPr>
            <p:cNvPr id="130" name="Rectangle 129"/>
            <p:cNvSpPr>
              <a:spLocks noChangeAspect="1"/>
            </p:cNvSpPr>
            <p:nvPr/>
          </p:nvSpPr>
          <p:spPr>
            <a:xfrm>
              <a:off x="3398520" y="2209800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>
              <a:spLocks noChangeAspect="1"/>
            </p:cNvSpPr>
            <p:nvPr/>
          </p:nvSpPr>
          <p:spPr>
            <a:xfrm>
              <a:off x="5684520" y="2209800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>
              <a:spLocks noChangeAspect="1"/>
            </p:cNvSpPr>
            <p:nvPr/>
          </p:nvSpPr>
          <p:spPr>
            <a:xfrm>
              <a:off x="3398520" y="4370832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>
              <a:spLocks noChangeAspect="1"/>
            </p:cNvSpPr>
            <p:nvPr/>
          </p:nvSpPr>
          <p:spPr>
            <a:xfrm>
              <a:off x="5684520" y="4370832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33"/>
          <p:cNvGrpSpPr/>
          <p:nvPr/>
        </p:nvGrpSpPr>
        <p:grpSpPr>
          <a:xfrm>
            <a:off x="1124712" y="152400"/>
            <a:ext cx="7040880" cy="6504432"/>
            <a:chOff x="1124712" y="152400"/>
            <a:chExt cx="7040880" cy="6504432"/>
          </a:xfrm>
        </p:grpSpPr>
        <p:sp>
          <p:nvSpPr>
            <p:cNvPr id="135" name="Rectangle 134"/>
            <p:cNvSpPr/>
            <p:nvPr/>
          </p:nvSpPr>
          <p:spPr>
            <a:xfrm>
              <a:off x="1124712" y="152400"/>
              <a:ext cx="2331720" cy="2151888"/>
            </a:xfrm>
            <a:prstGeom prst="rect">
              <a:avLst/>
            </a:prstGeom>
            <a:noFill/>
            <a:ln w="57150">
              <a:solidFill>
                <a:srgbClr val="00CC00">
                  <a:alpha val="70000"/>
                </a:srgbClr>
              </a:solidFill>
            </a:ln>
            <a:effectLst>
              <a:outerShdw blurRad="1778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456432" y="2304288"/>
              <a:ext cx="2340864" cy="2157984"/>
            </a:xfrm>
            <a:prstGeom prst="rect">
              <a:avLst/>
            </a:prstGeom>
            <a:noFill/>
            <a:ln w="57150">
              <a:solidFill>
                <a:srgbClr val="FFFF00">
                  <a:alpha val="80000"/>
                </a:srgbClr>
              </a:solidFill>
            </a:ln>
            <a:effectLst>
              <a:outerShdw blurRad="177800" algn="ct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88152" y="4471416"/>
              <a:ext cx="2377440" cy="2185416"/>
            </a:xfrm>
            <a:prstGeom prst="rect">
              <a:avLst/>
            </a:prstGeom>
            <a:noFill/>
            <a:ln w="57150">
              <a:solidFill>
                <a:srgbClr val="FF0000">
                  <a:alpha val="70000"/>
                </a:srgbClr>
              </a:solidFill>
            </a:ln>
            <a:effectLst>
              <a:outerShdw blurRad="177800" algn="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8" name="Picture 137" descr="0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227" y="0"/>
            <a:ext cx="7741546" cy="6858000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3048000" y="1905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334000" y="403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7772400" y="62484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  <p:grpSp>
        <p:nvGrpSpPr>
          <p:cNvPr id="140" name="Group 138"/>
          <p:cNvGrpSpPr/>
          <p:nvPr/>
        </p:nvGrpSpPr>
        <p:grpSpPr>
          <a:xfrm>
            <a:off x="1824227" y="988367"/>
            <a:ext cx="5376672" cy="4881266"/>
            <a:chOff x="1824227" y="988367"/>
            <a:chExt cx="5376672" cy="4881266"/>
          </a:xfrm>
        </p:grpSpPr>
        <p:sp>
          <p:nvSpPr>
            <p:cNvPr id="141" name="TextBox 140"/>
            <p:cNvSpPr txBox="1"/>
            <p:nvPr/>
          </p:nvSpPr>
          <p:spPr>
            <a:xfrm>
              <a:off x="6515100" y="988367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.03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824227" y="5407968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.00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076700" y="1219199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.42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362699" y="3350567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.30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360164" y="5106664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.12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2057400" y="2971800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.29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8"/>
          <p:cNvGrpSpPr/>
          <p:nvPr/>
        </p:nvGrpSpPr>
        <p:grpSpPr>
          <a:xfrm>
            <a:off x="685800" y="-76200"/>
            <a:ext cx="8001846" cy="6982599"/>
            <a:chOff x="762000" y="-76200"/>
            <a:chExt cx="8001846" cy="6982599"/>
          </a:xfrm>
        </p:grpSpPr>
        <p:grpSp>
          <p:nvGrpSpPr>
            <p:cNvPr id="3" name="Group 304"/>
            <p:cNvGrpSpPr/>
            <p:nvPr/>
          </p:nvGrpSpPr>
          <p:grpSpPr>
            <a:xfrm>
              <a:off x="762000" y="-2977"/>
              <a:ext cx="8001846" cy="6842249"/>
              <a:chOff x="762000" y="-2977"/>
              <a:chExt cx="8001846" cy="6842249"/>
            </a:xfrm>
          </p:grpSpPr>
          <p:grpSp>
            <p:nvGrpSpPr>
              <p:cNvPr id="4" name="Group 52"/>
              <p:cNvGrpSpPr/>
              <p:nvPr/>
            </p:nvGrpSpPr>
            <p:grpSpPr>
              <a:xfrm>
                <a:off x="762000" y="-2977"/>
                <a:ext cx="534246" cy="6839272"/>
                <a:chOff x="456354" y="-12049"/>
                <a:chExt cx="534246" cy="6839272"/>
              </a:xfrm>
            </p:grpSpPr>
            <p:sp>
              <p:nvSpPr>
                <p:cNvPr id="110" name="TextBox 109"/>
                <p:cNvSpPr txBox="1"/>
                <p:nvPr/>
              </p:nvSpPr>
              <p:spPr>
                <a:xfrm>
                  <a:off x="457200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57200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57200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57200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57200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457200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5" name="Group 59"/>
                <p:cNvGrpSpPr/>
                <p:nvPr/>
              </p:nvGrpSpPr>
              <p:grpSpPr>
                <a:xfrm>
                  <a:off x="456354" y="2548942"/>
                  <a:ext cx="534246" cy="1645035"/>
                  <a:chOff x="410634" y="365760"/>
                  <a:chExt cx="534246" cy="1645035"/>
                </a:xfrm>
              </p:grpSpPr>
              <p:sp>
                <p:nvSpPr>
                  <p:cNvPr id="125" name="TextBox 124"/>
                  <p:cNvSpPr txBox="1"/>
                  <p:nvPr/>
                </p:nvSpPr>
                <p:spPr>
                  <a:xfrm>
                    <a:off x="411480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26" name="TextBox 125"/>
                  <p:cNvSpPr txBox="1"/>
                  <p:nvPr/>
                </p:nvSpPr>
                <p:spPr>
                  <a:xfrm>
                    <a:off x="410634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411480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411480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6" name="Group 60"/>
                <p:cNvGrpSpPr/>
                <p:nvPr/>
              </p:nvGrpSpPr>
              <p:grpSpPr>
                <a:xfrm>
                  <a:off x="456354" y="4328155"/>
                  <a:ext cx="534246" cy="2499068"/>
                  <a:chOff x="470748" y="2141473"/>
                  <a:chExt cx="534246" cy="2499068"/>
                </a:xfrm>
              </p:grpSpPr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471594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7" name="Group 62"/>
                  <p:cNvGrpSpPr/>
                  <p:nvPr/>
                </p:nvGrpSpPr>
                <p:grpSpPr>
                  <a:xfrm>
                    <a:off x="470748" y="2528646"/>
                    <a:ext cx="534246" cy="2111895"/>
                    <a:chOff x="501228" y="379806"/>
                    <a:chExt cx="534246" cy="2111895"/>
                  </a:xfrm>
                </p:grpSpPr>
                <p:sp>
                  <p:nvSpPr>
                    <p:cNvPr id="120" name="TextBox 119"/>
                    <p:cNvSpPr txBox="1"/>
                    <p:nvPr/>
                  </p:nvSpPr>
                  <p:spPr>
                    <a:xfrm>
                      <a:off x="501228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21" name="TextBox 120"/>
                    <p:cNvSpPr txBox="1"/>
                    <p:nvPr/>
                  </p:nvSpPr>
                  <p:spPr>
                    <a:xfrm>
                      <a:off x="502074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22" name="TextBox 121"/>
                    <p:cNvSpPr txBox="1"/>
                    <p:nvPr/>
                  </p:nvSpPr>
                  <p:spPr>
                    <a:xfrm>
                      <a:off x="502074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23" name="TextBox 122"/>
                    <p:cNvSpPr txBox="1"/>
                    <p:nvPr/>
                  </p:nvSpPr>
                  <p:spPr>
                    <a:xfrm>
                      <a:off x="502074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24" name="TextBox 123"/>
                    <p:cNvSpPr txBox="1"/>
                    <p:nvPr/>
                  </p:nvSpPr>
                  <p:spPr>
                    <a:xfrm>
                      <a:off x="502074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  <p:grpSp>
            <p:nvGrpSpPr>
              <p:cNvPr id="26" name="Group 167"/>
              <p:cNvGrpSpPr/>
              <p:nvPr/>
            </p:nvGrpSpPr>
            <p:grpSpPr>
              <a:xfrm>
                <a:off x="8229600" y="0"/>
                <a:ext cx="534246" cy="6839272"/>
                <a:chOff x="609600" y="-12049"/>
                <a:chExt cx="534246" cy="6839272"/>
              </a:xfrm>
            </p:grpSpPr>
            <p:sp>
              <p:nvSpPr>
                <p:cNvPr id="91" name="TextBox 90"/>
                <p:cNvSpPr txBox="1"/>
                <p:nvPr/>
              </p:nvSpPr>
              <p:spPr>
                <a:xfrm>
                  <a:off x="610446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610446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610446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610446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610446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610446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27" name="Group 59"/>
                <p:cNvGrpSpPr/>
                <p:nvPr/>
              </p:nvGrpSpPr>
              <p:grpSpPr>
                <a:xfrm>
                  <a:off x="609600" y="2548942"/>
                  <a:ext cx="534246" cy="1645035"/>
                  <a:chOff x="563880" y="365760"/>
                  <a:chExt cx="534246" cy="1645035"/>
                </a:xfrm>
              </p:grpSpPr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564726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563880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564726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564726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28" name="Group 60"/>
                <p:cNvGrpSpPr/>
                <p:nvPr/>
              </p:nvGrpSpPr>
              <p:grpSpPr>
                <a:xfrm>
                  <a:off x="609600" y="4328155"/>
                  <a:ext cx="534246" cy="2499068"/>
                  <a:chOff x="623994" y="2141473"/>
                  <a:chExt cx="534246" cy="2499068"/>
                </a:xfrm>
              </p:grpSpPr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624840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29" name="Group 62"/>
                  <p:cNvGrpSpPr/>
                  <p:nvPr/>
                </p:nvGrpSpPr>
                <p:grpSpPr>
                  <a:xfrm>
                    <a:off x="623994" y="2528646"/>
                    <a:ext cx="534246" cy="2111895"/>
                    <a:chOff x="654474" y="379806"/>
                    <a:chExt cx="534246" cy="2111895"/>
                  </a:xfrm>
                </p:grpSpPr>
                <p:sp>
                  <p:nvSpPr>
                    <p:cNvPr id="101" name="TextBox 100"/>
                    <p:cNvSpPr txBox="1"/>
                    <p:nvPr/>
                  </p:nvSpPr>
                  <p:spPr>
                    <a:xfrm>
                      <a:off x="654474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02" name="TextBox 101"/>
                    <p:cNvSpPr txBox="1"/>
                    <p:nvPr/>
                  </p:nvSpPr>
                  <p:spPr>
                    <a:xfrm>
                      <a:off x="655320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03" name="TextBox 102"/>
                    <p:cNvSpPr txBox="1"/>
                    <p:nvPr/>
                  </p:nvSpPr>
                  <p:spPr>
                    <a:xfrm>
                      <a:off x="655320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04" name="TextBox 103"/>
                    <p:cNvSpPr txBox="1"/>
                    <p:nvPr/>
                  </p:nvSpPr>
                  <p:spPr>
                    <a:xfrm>
                      <a:off x="655320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05" name="TextBox 104"/>
                    <p:cNvSpPr txBox="1"/>
                    <p:nvPr/>
                  </p:nvSpPr>
                  <p:spPr>
                    <a:xfrm>
                      <a:off x="655320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</p:grpSp>
        <p:grpSp>
          <p:nvGrpSpPr>
            <p:cNvPr id="30" name="Group 137"/>
            <p:cNvGrpSpPr/>
            <p:nvPr/>
          </p:nvGrpSpPr>
          <p:grpSpPr>
            <a:xfrm>
              <a:off x="1316736" y="-76200"/>
              <a:ext cx="6739128" cy="6982599"/>
              <a:chOff x="1316736" y="-76200"/>
              <a:chExt cx="6739128" cy="6982599"/>
            </a:xfrm>
          </p:grpSpPr>
          <p:grpSp>
            <p:nvGrpSpPr>
              <p:cNvPr id="31" name="Group 303"/>
              <p:cNvGrpSpPr/>
              <p:nvPr/>
            </p:nvGrpSpPr>
            <p:grpSpPr>
              <a:xfrm>
                <a:off x="1316736" y="-76200"/>
                <a:ext cx="6739128" cy="6982599"/>
                <a:chOff x="1316736" y="-76200"/>
                <a:chExt cx="6739128" cy="6982599"/>
              </a:xfrm>
            </p:grpSpPr>
            <p:grpSp>
              <p:nvGrpSpPr>
                <p:cNvPr id="32" name="Group 201"/>
                <p:cNvGrpSpPr/>
                <p:nvPr/>
              </p:nvGrpSpPr>
              <p:grpSpPr>
                <a:xfrm>
                  <a:off x="3630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33" name="Group 201"/>
                <p:cNvGrpSpPr/>
                <p:nvPr/>
              </p:nvGrpSpPr>
              <p:grpSpPr>
                <a:xfrm>
                  <a:off x="5916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34" name="Group 201"/>
                <p:cNvGrpSpPr/>
                <p:nvPr/>
              </p:nvGrpSpPr>
              <p:grpSpPr>
                <a:xfrm>
                  <a:off x="1316736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89" name="Group 201"/>
                <p:cNvGrpSpPr/>
                <p:nvPr/>
              </p:nvGrpSpPr>
              <p:grpSpPr>
                <a:xfrm>
                  <a:off x="3685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0" name="Group 201"/>
                <p:cNvGrpSpPr/>
                <p:nvPr/>
              </p:nvGrpSpPr>
              <p:grpSpPr>
                <a:xfrm>
                  <a:off x="5971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7" name="Group 201"/>
                <p:cNvGrpSpPr/>
                <p:nvPr/>
              </p:nvGrpSpPr>
              <p:grpSpPr>
                <a:xfrm>
                  <a:off x="1371600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8" name="Group 201"/>
                <p:cNvGrpSpPr/>
                <p:nvPr/>
              </p:nvGrpSpPr>
              <p:grpSpPr>
                <a:xfrm>
                  <a:off x="3685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00" name="Group 201"/>
                <p:cNvGrpSpPr/>
                <p:nvPr/>
              </p:nvGrpSpPr>
              <p:grpSpPr>
                <a:xfrm>
                  <a:off x="5971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16" name="Group 201"/>
                <p:cNvGrpSpPr/>
                <p:nvPr/>
              </p:nvGrpSpPr>
              <p:grpSpPr>
                <a:xfrm>
                  <a:off x="1371600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</p:grpSp>
          <p:sp>
            <p:nvSpPr>
              <p:cNvPr id="8" name="TextBox 7"/>
              <p:cNvSpPr txBox="1"/>
              <p:nvPr/>
            </p:nvSpPr>
            <p:spPr>
              <a:xfrm>
                <a:off x="137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76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981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319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667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923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301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9349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2397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578096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9255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18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943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248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553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891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239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495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</p:grpSp>
      </p:grpSp>
      <p:grpSp>
        <p:nvGrpSpPr>
          <p:cNvPr id="117" name="Group 302"/>
          <p:cNvGrpSpPr/>
          <p:nvPr/>
        </p:nvGrpSpPr>
        <p:grpSpPr>
          <a:xfrm>
            <a:off x="3398520" y="2209800"/>
            <a:ext cx="2468880" cy="2343912"/>
            <a:chOff x="3398520" y="2209800"/>
            <a:chExt cx="2468880" cy="2343912"/>
          </a:xfrm>
        </p:grpSpPr>
        <p:sp>
          <p:nvSpPr>
            <p:cNvPr id="130" name="Rectangle 129"/>
            <p:cNvSpPr>
              <a:spLocks noChangeAspect="1"/>
            </p:cNvSpPr>
            <p:nvPr/>
          </p:nvSpPr>
          <p:spPr>
            <a:xfrm>
              <a:off x="3398520" y="2209800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>
              <a:spLocks noChangeAspect="1"/>
            </p:cNvSpPr>
            <p:nvPr/>
          </p:nvSpPr>
          <p:spPr>
            <a:xfrm>
              <a:off x="5684520" y="2209800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>
              <a:spLocks noChangeAspect="1"/>
            </p:cNvSpPr>
            <p:nvPr/>
          </p:nvSpPr>
          <p:spPr>
            <a:xfrm>
              <a:off x="3398520" y="4370832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>
              <a:spLocks noChangeAspect="1"/>
            </p:cNvSpPr>
            <p:nvPr/>
          </p:nvSpPr>
          <p:spPr>
            <a:xfrm>
              <a:off x="5684520" y="4370832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33"/>
          <p:cNvGrpSpPr/>
          <p:nvPr/>
        </p:nvGrpSpPr>
        <p:grpSpPr>
          <a:xfrm>
            <a:off x="1124712" y="152400"/>
            <a:ext cx="7040880" cy="6504432"/>
            <a:chOff x="1124712" y="152400"/>
            <a:chExt cx="7040880" cy="6504432"/>
          </a:xfrm>
        </p:grpSpPr>
        <p:sp>
          <p:nvSpPr>
            <p:cNvPr id="135" name="Rectangle 134"/>
            <p:cNvSpPr/>
            <p:nvPr/>
          </p:nvSpPr>
          <p:spPr>
            <a:xfrm>
              <a:off x="1124712" y="152400"/>
              <a:ext cx="2331720" cy="2151888"/>
            </a:xfrm>
            <a:prstGeom prst="rect">
              <a:avLst/>
            </a:prstGeom>
            <a:noFill/>
            <a:ln w="57150">
              <a:solidFill>
                <a:srgbClr val="00CC00">
                  <a:alpha val="70000"/>
                </a:srgbClr>
              </a:solidFill>
            </a:ln>
            <a:effectLst>
              <a:outerShdw blurRad="1778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456432" y="2304288"/>
              <a:ext cx="2340864" cy="2157984"/>
            </a:xfrm>
            <a:prstGeom prst="rect">
              <a:avLst/>
            </a:prstGeom>
            <a:noFill/>
            <a:ln w="57150">
              <a:solidFill>
                <a:srgbClr val="FFFF00">
                  <a:alpha val="80000"/>
                </a:srgbClr>
              </a:solidFill>
            </a:ln>
            <a:effectLst>
              <a:outerShdw blurRad="177800" algn="ct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88152" y="4471416"/>
              <a:ext cx="2377440" cy="2185416"/>
            </a:xfrm>
            <a:prstGeom prst="rect">
              <a:avLst/>
            </a:prstGeom>
            <a:noFill/>
            <a:ln w="57150">
              <a:solidFill>
                <a:srgbClr val="FF0000">
                  <a:alpha val="70000"/>
                </a:srgbClr>
              </a:solidFill>
            </a:ln>
            <a:effectLst>
              <a:outerShdw blurRad="177800" algn="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8" name="Picture 137" descr="0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227" y="0"/>
            <a:ext cx="7741546" cy="6858000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3048000" y="1905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334000" y="403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7772400" y="62484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  <p:grpSp>
        <p:nvGrpSpPr>
          <p:cNvPr id="140" name="Group 138"/>
          <p:cNvGrpSpPr/>
          <p:nvPr/>
        </p:nvGrpSpPr>
        <p:grpSpPr>
          <a:xfrm>
            <a:off x="1824227" y="988367"/>
            <a:ext cx="5376672" cy="4881266"/>
            <a:chOff x="1824227" y="988367"/>
            <a:chExt cx="5376672" cy="4881266"/>
          </a:xfrm>
        </p:grpSpPr>
        <p:sp>
          <p:nvSpPr>
            <p:cNvPr id="141" name="TextBox 140"/>
            <p:cNvSpPr txBox="1"/>
            <p:nvPr/>
          </p:nvSpPr>
          <p:spPr>
            <a:xfrm>
              <a:off x="6515100" y="988367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.03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824227" y="5407968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.00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076700" y="1219199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.42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362699" y="3350567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.30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360164" y="5106664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.12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2057400" y="2971800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.29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8"/>
          <p:cNvGrpSpPr/>
          <p:nvPr/>
        </p:nvGrpSpPr>
        <p:grpSpPr>
          <a:xfrm>
            <a:off x="685800" y="-76200"/>
            <a:ext cx="8001846" cy="6982599"/>
            <a:chOff x="762000" y="-76200"/>
            <a:chExt cx="8001846" cy="6982599"/>
          </a:xfrm>
        </p:grpSpPr>
        <p:grpSp>
          <p:nvGrpSpPr>
            <p:cNvPr id="3" name="Group 304"/>
            <p:cNvGrpSpPr/>
            <p:nvPr/>
          </p:nvGrpSpPr>
          <p:grpSpPr>
            <a:xfrm>
              <a:off x="762000" y="-2977"/>
              <a:ext cx="8001846" cy="6842249"/>
              <a:chOff x="762000" y="-2977"/>
              <a:chExt cx="8001846" cy="6842249"/>
            </a:xfrm>
          </p:grpSpPr>
          <p:grpSp>
            <p:nvGrpSpPr>
              <p:cNvPr id="4" name="Group 52"/>
              <p:cNvGrpSpPr/>
              <p:nvPr/>
            </p:nvGrpSpPr>
            <p:grpSpPr>
              <a:xfrm>
                <a:off x="762000" y="-2977"/>
                <a:ext cx="534246" cy="6839272"/>
                <a:chOff x="456354" y="-12049"/>
                <a:chExt cx="534246" cy="6839272"/>
              </a:xfrm>
            </p:grpSpPr>
            <p:sp>
              <p:nvSpPr>
                <p:cNvPr id="110" name="TextBox 109"/>
                <p:cNvSpPr txBox="1"/>
                <p:nvPr/>
              </p:nvSpPr>
              <p:spPr>
                <a:xfrm>
                  <a:off x="457200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57200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57200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57200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57200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457200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5" name="Group 59"/>
                <p:cNvGrpSpPr/>
                <p:nvPr/>
              </p:nvGrpSpPr>
              <p:grpSpPr>
                <a:xfrm>
                  <a:off x="456354" y="2548942"/>
                  <a:ext cx="534246" cy="1645035"/>
                  <a:chOff x="410634" y="365760"/>
                  <a:chExt cx="534246" cy="1645035"/>
                </a:xfrm>
              </p:grpSpPr>
              <p:sp>
                <p:nvSpPr>
                  <p:cNvPr id="125" name="TextBox 124"/>
                  <p:cNvSpPr txBox="1"/>
                  <p:nvPr/>
                </p:nvSpPr>
                <p:spPr>
                  <a:xfrm>
                    <a:off x="411480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26" name="TextBox 125"/>
                  <p:cNvSpPr txBox="1"/>
                  <p:nvPr/>
                </p:nvSpPr>
                <p:spPr>
                  <a:xfrm>
                    <a:off x="410634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411480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411480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6" name="Group 60"/>
                <p:cNvGrpSpPr/>
                <p:nvPr/>
              </p:nvGrpSpPr>
              <p:grpSpPr>
                <a:xfrm>
                  <a:off x="456354" y="4328155"/>
                  <a:ext cx="534246" cy="2499068"/>
                  <a:chOff x="470748" y="2141473"/>
                  <a:chExt cx="534246" cy="2499068"/>
                </a:xfrm>
              </p:grpSpPr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471594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7" name="Group 62"/>
                  <p:cNvGrpSpPr/>
                  <p:nvPr/>
                </p:nvGrpSpPr>
                <p:grpSpPr>
                  <a:xfrm>
                    <a:off x="470748" y="2528646"/>
                    <a:ext cx="534246" cy="2111895"/>
                    <a:chOff x="501228" y="379806"/>
                    <a:chExt cx="534246" cy="2111895"/>
                  </a:xfrm>
                </p:grpSpPr>
                <p:sp>
                  <p:nvSpPr>
                    <p:cNvPr id="120" name="TextBox 119"/>
                    <p:cNvSpPr txBox="1"/>
                    <p:nvPr/>
                  </p:nvSpPr>
                  <p:spPr>
                    <a:xfrm>
                      <a:off x="501228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21" name="TextBox 120"/>
                    <p:cNvSpPr txBox="1"/>
                    <p:nvPr/>
                  </p:nvSpPr>
                  <p:spPr>
                    <a:xfrm>
                      <a:off x="502074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22" name="TextBox 121"/>
                    <p:cNvSpPr txBox="1"/>
                    <p:nvPr/>
                  </p:nvSpPr>
                  <p:spPr>
                    <a:xfrm>
                      <a:off x="502074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23" name="TextBox 122"/>
                    <p:cNvSpPr txBox="1"/>
                    <p:nvPr/>
                  </p:nvSpPr>
                  <p:spPr>
                    <a:xfrm>
                      <a:off x="502074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24" name="TextBox 123"/>
                    <p:cNvSpPr txBox="1"/>
                    <p:nvPr/>
                  </p:nvSpPr>
                  <p:spPr>
                    <a:xfrm>
                      <a:off x="502074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  <p:grpSp>
            <p:nvGrpSpPr>
              <p:cNvPr id="26" name="Group 167"/>
              <p:cNvGrpSpPr/>
              <p:nvPr/>
            </p:nvGrpSpPr>
            <p:grpSpPr>
              <a:xfrm>
                <a:off x="8229600" y="0"/>
                <a:ext cx="534246" cy="6839272"/>
                <a:chOff x="609600" y="-12049"/>
                <a:chExt cx="534246" cy="6839272"/>
              </a:xfrm>
            </p:grpSpPr>
            <p:sp>
              <p:nvSpPr>
                <p:cNvPr id="91" name="TextBox 90"/>
                <p:cNvSpPr txBox="1"/>
                <p:nvPr/>
              </p:nvSpPr>
              <p:spPr>
                <a:xfrm>
                  <a:off x="610446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610446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610446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610446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610446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610446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27" name="Group 59"/>
                <p:cNvGrpSpPr/>
                <p:nvPr/>
              </p:nvGrpSpPr>
              <p:grpSpPr>
                <a:xfrm>
                  <a:off x="609600" y="2548942"/>
                  <a:ext cx="534246" cy="1645035"/>
                  <a:chOff x="563880" y="365760"/>
                  <a:chExt cx="534246" cy="1645035"/>
                </a:xfrm>
              </p:grpSpPr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564726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563880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564726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564726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28" name="Group 60"/>
                <p:cNvGrpSpPr/>
                <p:nvPr/>
              </p:nvGrpSpPr>
              <p:grpSpPr>
                <a:xfrm>
                  <a:off x="609600" y="4328155"/>
                  <a:ext cx="534246" cy="2499068"/>
                  <a:chOff x="623994" y="2141473"/>
                  <a:chExt cx="534246" cy="2499068"/>
                </a:xfrm>
              </p:grpSpPr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624840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29" name="Group 62"/>
                  <p:cNvGrpSpPr/>
                  <p:nvPr/>
                </p:nvGrpSpPr>
                <p:grpSpPr>
                  <a:xfrm>
                    <a:off x="623994" y="2528646"/>
                    <a:ext cx="534246" cy="2111895"/>
                    <a:chOff x="654474" y="379806"/>
                    <a:chExt cx="534246" cy="2111895"/>
                  </a:xfrm>
                </p:grpSpPr>
                <p:sp>
                  <p:nvSpPr>
                    <p:cNvPr id="101" name="TextBox 100"/>
                    <p:cNvSpPr txBox="1"/>
                    <p:nvPr/>
                  </p:nvSpPr>
                  <p:spPr>
                    <a:xfrm>
                      <a:off x="654474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02" name="TextBox 101"/>
                    <p:cNvSpPr txBox="1"/>
                    <p:nvPr/>
                  </p:nvSpPr>
                  <p:spPr>
                    <a:xfrm>
                      <a:off x="655320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03" name="TextBox 102"/>
                    <p:cNvSpPr txBox="1"/>
                    <p:nvPr/>
                  </p:nvSpPr>
                  <p:spPr>
                    <a:xfrm>
                      <a:off x="655320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04" name="TextBox 103"/>
                    <p:cNvSpPr txBox="1"/>
                    <p:nvPr/>
                  </p:nvSpPr>
                  <p:spPr>
                    <a:xfrm>
                      <a:off x="655320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05" name="TextBox 104"/>
                    <p:cNvSpPr txBox="1"/>
                    <p:nvPr/>
                  </p:nvSpPr>
                  <p:spPr>
                    <a:xfrm>
                      <a:off x="655320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</p:grpSp>
        <p:grpSp>
          <p:nvGrpSpPr>
            <p:cNvPr id="30" name="Group 137"/>
            <p:cNvGrpSpPr/>
            <p:nvPr/>
          </p:nvGrpSpPr>
          <p:grpSpPr>
            <a:xfrm>
              <a:off x="1316736" y="-76200"/>
              <a:ext cx="6739128" cy="6982599"/>
              <a:chOff x="1316736" y="-76200"/>
              <a:chExt cx="6739128" cy="6982599"/>
            </a:xfrm>
          </p:grpSpPr>
          <p:grpSp>
            <p:nvGrpSpPr>
              <p:cNvPr id="31" name="Group 303"/>
              <p:cNvGrpSpPr/>
              <p:nvPr/>
            </p:nvGrpSpPr>
            <p:grpSpPr>
              <a:xfrm>
                <a:off x="1316736" y="-76200"/>
                <a:ext cx="6739128" cy="6982599"/>
                <a:chOff x="1316736" y="-76200"/>
                <a:chExt cx="6739128" cy="6982599"/>
              </a:xfrm>
            </p:grpSpPr>
            <p:grpSp>
              <p:nvGrpSpPr>
                <p:cNvPr id="32" name="Group 201"/>
                <p:cNvGrpSpPr/>
                <p:nvPr/>
              </p:nvGrpSpPr>
              <p:grpSpPr>
                <a:xfrm>
                  <a:off x="3630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33" name="Group 201"/>
                <p:cNvGrpSpPr/>
                <p:nvPr/>
              </p:nvGrpSpPr>
              <p:grpSpPr>
                <a:xfrm>
                  <a:off x="5916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34" name="Group 201"/>
                <p:cNvGrpSpPr/>
                <p:nvPr/>
              </p:nvGrpSpPr>
              <p:grpSpPr>
                <a:xfrm>
                  <a:off x="1316736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89" name="Group 201"/>
                <p:cNvGrpSpPr/>
                <p:nvPr/>
              </p:nvGrpSpPr>
              <p:grpSpPr>
                <a:xfrm>
                  <a:off x="3685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0" name="Group 201"/>
                <p:cNvGrpSpPr/>
                <p:nvPr/>
              </p:nvGrpSpPr>
              <p:grpSpPr>
                <a:xfrm>
                  <a:off x="5971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7" name="Group 201"/>
                <p:cNvGrpSpPr/>
                <p:nvPr/>
              </p:nvGrpSpPr>
              <p:grpSpPr>
                <a:xfrm>
                  <a:off x="1371600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8" name="Group 201"/>
                <p:cNvGrpSpPr/>
                <p:nvPr/>
              </p:nvGrpSpPr>
              <p:grpSpPr>
                <a:xfrm>
                  <a:off x="3685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00" name="Group 201"/>
                <p:cNvGrpSpPr/>
                <p:nvPr/>
              </p:nvGrpSpPr>
              <p:grpSpPr>
                <a:xfrm>
                  <a:off x="5971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16" name="Group 201"/>
                <p:cNvGrpSpPr/>
                <p:nvPr/>
              </p:nvGrpSpPr>
              <p:grpSpPr>
                <a:xfrm>
                  <a:off x="1371600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</p:grpSp>
          <p:sp>
            <p:nvSpPr>
              <p:cNvPr id="8" name="TextBox 7"/>
              <p:cNvSpPr txBox="1"/>
              <p:nvPr/>
            </p:nvSpPr>
            <p:spPr>
              <a:xfrm>
                <a:off x="137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76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981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319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667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923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301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9349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2397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578096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9255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18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943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248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553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891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239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495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</p:grpSp>
      </p:grpSp>
      <p:grpSp>
        <p:nvGrpSpPr>
          <p:cNvPr id="117" name="Group 302"/>
          <p:cNvGrpSpPr/>
          <p:nvPr/>
        </p:nvGrpSpPr>
        <p:grpSpPr>
          <a:xfrm>
            <a:off x="3398520" y="2209800"/>
            <a:ext cx="2468880" cy="2343912"/>
            <a:chOff x="3398520" y="2209800"/>
            <a:chExt cx="2468880" cy="2343912"/>
          </a:xfrm>
        </p:grpSpPr>
        <p:sp>
          <p:nvSpPr>
            <p:cNvPr id="130" name="Rectangle 129"/>
            <p:cNvSpPr>
              <a:spLocks noChangeAspect="1"/>
            </p:cNvSpPr>
            <p:nvPr/>
          </p:nvSpPr>
          <p:spPr>
            <a:xfrm>
              <a:off x="3398520" y="2209800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>
              <a:spLocks noChangeAspect="1"/>
            </p:cNvSpPr>
            <p:nvPr/>
          </p:nvSpPr>
          <p:spPr>
            <a:xfrm>
              <a:off x="5684520" y="2209800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>
              <a:spLocks noChangeAspect="1"/>
            </p:cNvSpPr>
            <p:nvPr/>
          </p:nvSpPr>
          <p:spPr>
            <a:xfrm>
              <a:off x="3398520" y="4370832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>
              <a:spLocks noChangeAspect="1"/>
            </p:cNvSpPr>
            <p:nvPr/>
          </p:nvSpPr>
          <p:spPr>
            <a:xfrm>
              <a:off x="5684520" y="4370832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33"/>
          <p:cNvGrpSpPr/>
          <p:nvPr/>
        </p:nvGrpSpPr>
        <p:grpSpPr>
          <a:xfrm>
            <a:off x="1124712" y="152400"/>
            <a:ext cx="7040880" cy="6504432"/>
            <a:chOff x="1124712" y="152400"/>
            <a:chExt cx="7040880" cy="6504432"/>
          </a:xfrm>
        </p:grpSpPr>
        <p:sp>
          <p:nvSpPr>
            <p:cNvPr id="135" name="Rectangle 134"/>
            <p:cNvSpPr/>
            <p:nvPr/>
          </p:nvSpPr>
          <p:spPr>
            <a:xfrm>
              <a:off x="1124712" y="152400"/>
              <a:ext cx="2331720" cy="2151888"/>
            </a:xfrm>
            <a:prstGeom prst="rect">
              <a:avLst/>
            </a:prstGeom>
            <a:noFill/>
            <a:ln w="57150">
              <a:solidFill>
                <a:srgbClr val="00CC00">
                  <a:alpha val="70000"/>
                </a:srgbClr>
              </a:solidFill>
            </a:ln>
            <a:effectLst>
              <a:outerShdw blurRad="1778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456432" y="2304288"/>
              <a:ext cx="2340864" cy="2157984"/>
            </a:xfrm>
            <a:prstGeom prst="rect">
              <a:avLst/>
            </a:prstGeom>
            <a:noFill/>
            <a:ln w="57150">
              <a:solidFill>
                <a:srgbClr val="FFFF00">
                  <a:alpha val="80000"/>
                </a:srgbClr>
              </a:solidFill>
            </a:ln>
            <a:effectLst>
              <a:outerShdw blurRad="177800" algn="ct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88152" y="4471416"/>
              <a:ext cx="2377440" cy="2185416"/>
            </a:xfrm>
            <a:prstGeom prst="rect">
              <a:avLst/>
            </a:prstGeom>
            <a:noFill/>
            <a:ln w="57150">
              <a:solidFill>
                <a:srgbClr val="FF0000">
                  <a:alpha val="70000"/>
                </a:srgbClr>
              </a:solidFill>
            </a:ln>
            <a:effectLst>
              <a:outerShdw blurRad="177800" algn="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8" name="Picture 137" descr="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227" y="0"/>
            <a:ext cx="7741546" cy="6858000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3048000" y="1905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334000" y="403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7772400" y="62484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  <p:grpSp>
        <p:nvGrpSpPr>
          <p:cNvPr id="140" name="Group 138"/>
          <p:cNvGrpSpPr/>
          <p:nvPr/>
        </p:nvGrpSpPr>
        <p:grpSpPr>
          <a:xfrm>
            <a:off x="1824227" y="988367"/>
            <a:ext cx="5376672" cy="4881266"/>
            <a:chOff x="1824227" y="988367"/>
            <a:chExt cx="5376672" cy="4881266"/>
          </a:xfrm>
        </p:grpSpPr>
        <p:sp>
          <p:nvSpPr>
            <p:cNvPr id="141" name="TextBox 140"/>
            <p:cNvSpPr txBox="1"/>
            <p:nvPr/>
          </p:nvSpPr>
          <p:spPr>
            <a:xfrm>
              <a:off x="6515100" y="988367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.03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824227" y="5407968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.00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076700" y="1219199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.42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362699" y="3350567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.30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360164" y="5106664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.12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2057400" y="2971800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.29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/>
          <p:nvPr/>
        </p:nvGrpSpPr>
        <p:grpSpPr>
          <a:xfrm>
            <a:off x="1824226" y="988367"/>
            <a:ext cx="5376673" cy="4881266"/>
            <a:chOff x="1824226" y="988367"/>
            <a:chExt cx="5376673" cy="4881266"/>
          </a:xfrm>
        </p:grpSpPr>
        <p:sp>
          <p:nvSpPr>
            <p:cNvPr id="14" name="TextBox 13"/>
            <p:cNvSpPr txBox="1"/>
            <p:nvPr/>
          </p:nvSpPr>
          <p:spPr>
            <a:xfrm>
              <a:off x="6515100" y="988367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.03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24227" y="5407968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.00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76700" y="1219199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.42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62699" y="3350567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.30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360164" y="5106664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.12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24226" y="2779067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.29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30716" y="6047785"/>
                <a:ext cx="3700967" cy="583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3200" i="1" dirty="0" smtClean="0">
                            <a:latin typeface="Cambria Math"/>
                          </a:rPr>
                          <m:t>χ</m:t>
                        </m:r>
                      </m:e>
                      <m:sup>
                        <m:r>
                          <a:rPr lang="en-US" sz="3200" b="0" i="1" dirty="0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32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/>
                  <a:t>= 7.95</a:t>
                </a:r>
                <a:r>
                  <a:rPr lang="en-US" sz="2400" i="1" dirty="0"/>
                  <a:t>, </a:t>
                </a:r>
                <a:r>
                  <a:rPr lang="en-US" sz="2400" i="1" dirty="0" err="1"/>
                  <a:t>df</a:t>
                </a:r>
                <a:r>
                  <a:rPr lang="en-US" sz="2400" i="1" dirty="0"/>
                  <a:t> </a:t>
                </a:r>
                <a:r>
                  <a:rPr lang="en-US" sz="2400" dirty="0"/>
                  <a:t>= 6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16" y="6047785"/>
                <a:ext cx="3700967" cy="583365"/>
              </a:xfrm>
              <a:prstGeom prst="rect">
                <a:avLst/>
              </a:prstGeom>
              <a:blipFill rotWithShape="1">
                <a:blip r:embed="rId3" cstate="print"/>
                <a:stretch>
                  <a:fillRect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1"/>
          <p:cNvGrpSpPr/>
          <p:nvPr/>
        </p:nvGrpSpPr>
        <p:grpSpPr>
          <a:xfrm>
            <a:off x="-838200" y="-438939"/>
            <a:ext cx="10513695" cy="7601739"/>
            <a:chOff x="-838200" y="-438939"/>
            <a:chExt cx="10513695" cy="7601739"/>
          </a:xfrm>
        </p:grpSpPr>
        <p:grpSp>
          <p:nvGrpSpPr>
            <p:cNvPr id="4" name="Group 3"/>
            <p:cNvGrpSpPr/>
            <p:nvPr/>
          </p:nvGrpSpPr>
          <p:grpSpPr>
            <a:xfrm>
              <a:off x="-838200" y="-438939"/>
              <a:ext cx="10513695" cy="7601739"/>
              <a:chOff x="-762000" y="-438939"/>
              <a:chExt cx="10513695" cy="7601739"/>
            </a:xfrm>
          </p:grpSpPr>
          <p:sp>
            <p:nvSpPr>
              <p:cNvPr id="27" name="Arc 26"/>
              <p:cNvSpPr/>
              <p:nvPr/>
            </p:nvSpPr>
            <p:spPr>
              <a:xfrm>
                <a:off x="2100072" y="1219200"/>
                <a:ext cx="2467356" cy="2476500"/>
              </a:xfrm>
              <a:prstGeom prst="arc">
                <a:avLst>
                  <a:gd name="adj1" fmla="val 16820694"/>
                  <a:gd name="adj2" fmla="val 21012694"/>
                </a:avLst>
              </a:prstGeom>
              <a:ln w="28575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Arc 27"/>
              <p:cNvSpPr/>
              <p:nvPr/>
            </p:nvSpPr>
            <p:spPr>
              <a:xfrm>
                <a:off x="4459224" y="3417089"/>
                <a:ext cx="2474976" cy="2538559"/>
              </a:xfrm>
              <a:prstGeom prst="arc">
                <a:avLst>
                  <a:gd name="adj1" fmla="val 16686878"/>
                  <a:gd name="adj2" fmla="val 20973430"/>
                </a:avLst>
              </a:prstGeom>
              <a:ln w="28575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Arc 28"/>
              <p:cNvSpPr/>
              <p:nvPr/>
            </p:nvSpPr>
            <p:spPr>
              <a:xfrm>
                <a:off x="-762000" y="381000"/>
                <a:ext cx="8686800" cy="6781800"/>
              </a:xfrm>
              <a:prstGeom prst="arc">
                <a:avLst>
                  <a:gd name="adj1" fmla="val 16187129"/>
                  <a:gd name="adj2" fmla="val 497713"/>
                </a:avLst>
              </a:prstGeom>
              <a:ln w="28575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Arc 29"/>
              <p:cNvSpPr/>
              <p:nvPr/>
            </p:nvSpPr>
            <p:spPr>
              <a:xfrm rot="11135464">
                <a:off x="1217295" y="-438939"/>
                <a:ext cx="8534400" cy="6929029"/>
              </a:xfrm>
              <a:prstGeom prst="arc">
                <a:avLst>
                  <a:gd name="adj1" fmla="val 15701779"/>
                  <a:gd name="adj2" fmla="val 116187"/>
                </a:avLst>
              </a:prstGeom>
              <a:ln w="28575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Arc 30"/>
              <p:cNvSpPr/>
              <p:nvPr/>
            </p:nvSpPr>
            <p:spPr>
              <a:xfrm rot="10800000">
                <a:off x="2243328" y="838200"/>
                <a:ext cx="2535936" cy="2599872"/>
              </a:xfrm>
              <a:prstGeom prst="arc">
                <a:avLst>
                  <a:gd name="adj1" fmla="val 16644373"/>
                  <a:gd name="adj2" fmla="val 20728674"/>
                </a:avLst>
              </a:prstGeom>
              <a:ln w="28575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/>
              <p:cNvSpPr/>
              <p:nvPr/>
            </p:nvSpPr>
            <p:spPr>
              <a:xfrm rot="10800000">
                <a:off x="4629910" y="3141670"/>
                <a:ext cx="2380489" cy="2497130"/>
              </a:xfrm>
              <a:prstGeom prst="arc">
                <a:avLst>
                  <a:gd name="adj1" fmla="val 16676078"/>
                  <a:gd name="adj2" fmla="val 20724751"/>
                </a:avLst>
              </a:prstGeom>
              <a:ln w="28575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Oval 23"/>
            <p:cNvSpPr/>
            <p:nvPr/>
          </p:nvSpPr>
          <p:spPr>
            <a:xfrm>
              <a:off x="1219200" y="457200"/>
              <a:ext cx="1524000" cy="1524000"/>
            </a:xfrm>
            <a:prstGeom prst="ellipse">
              <a:avLst/>
            </a:pr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Goers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3733800" y="2895600"/>
              <a:ext cx="1371600" cy="1371600"/>
            </a:xfrm>
            <a:prstGeom prst="ellipse">
              <a:avLst/>
            </a:pr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Irregulars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5867400" y="4876800"/>
              <a:ext cx="1676400" cy="1676400"/>
            </a:xfrm>
            <a:prstGeom prst="ellipse">
              <a:avLst/>
            </a:prstGeom>
            <a:noFill/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Nongoers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496246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 descr="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227" y="0"/>
            <a:ext cx="7741546" cy="6858000"/>
          </a:xfrm>
          <a:prstGeom prst="rect">
            <a:avLst/>
          </a:prstGeom>
        </p:spPr>
      </p:pic>
      <p:grpSp>
        <p:nvGrpSpPr>
          <p:cNvPr id="2" name="Group 17"/>
          <p:cNvGrpSpPr/>
          <p:nvPr/>
        </p:nvGrpSpPr>
        <p:grpSpPr>
          <a:xfrm>
            <a:off x="1824226" y="988367"/>
            <a:ext cx="5376673" cy="4881266"/>
            <a:chOff x="1824226" y="988367"/>
            <a:chExt cx="5376673" cy="4881266"/>
          </a:xfrm>
        </p:grpSpPr>
        <p:sp>
          <p:nvSpPr>
            <p:cNvPr id="19" name="TextBox 18"/>
            <p:cNvSpPr txBox="1"/>
            <p:nvPr/>
          </p:nvSpPr>
          <p:spPr>
            <a:xfrm>
              <a:off x="6515100" y="988367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.03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24227" y="5407968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.00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76700" y="1219199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.42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62699" y="3350567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.30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360164" y="5106664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.12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4226" y="2779067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.29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838200" y="-438939"/>
            <a:ext cx="10513695" cy="7601739"/>
            <a:chOff x="-762000" y="-438939"/>
            <a:chExt cx="10513695" cy="7601739"/>
          </a:xfrm>
        </p:grpSpPr>
        <p:sp>
          <p:nvSpPr>
            <p:cNvPr id="30" name="Arc 29"/>
            <p:cNvSpPr/>
            <p:nvPr/>
          </p:nvSpPr>
          <p:spPr>
            <a:xfrm>
              <a:off x="2100072" y="1219200"/>
              <a:ext cx="2467356" cy="2476500"/>
            </a:xfrm>
            <a:prstGeom prst="arc">
              <a:avLst>
                <a:gd name="adj1" fmla="val 16820694"/>
                <a:gd name="adj2" fmla="val 21012694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/>
            <p:cNvSpPr/>
            <p:nvPr/>
          </p:nvSpPr>
          <p:spPr>
            <a:xfrm>
              <a:off x="4459224" y="3417089"/>
              <a:ext cx="2474976" cy="2538559"/>
            </a:xfrm>
            <a:prstGeom prst="arc">
              <a:avLst>
                <a:gd name="adj1" fmla="val 16686878"/>
                <a:gd name="adj2" fmla="val 20973430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c 31"/>
            <p:cNvSpPr/>
            <p:nvPr/>
          </p:nvSpPr>
          <p:spPr>
            <a:xfrm>
              <a:off x="-762000" y="381000"/>
              <a:ext cx="8686800" cy="6781800"/>
            </a:xfrm>
            <a:prstGeom prst="arc">
              <a:avLst>
                <a:gd name="adj1" fmla="val 16187129"/>
                <a:gd name="adj2" fmla="val 497713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/>
            <p:cNvSpPr/>
            <p:nvPr/>
          </p:nvSpPr>
          <p:spPr>
            <a:xfrm rot="11135464">
              <a:off x="1217295" y="-438939"/>
              <a:ext cx="8534400" cy="6929029"/>
            </a:xfrm>
            <a:prstGeom prst="arc">
              <a:avLst>
                <a:gd name="adj1" fmla="val 15701779"/>
                <a:gd name="adj2" fmla="val 116187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c 33"/>
            <p:cNvSpPr/>
            <p:nvPr/>
          </p:nvSpPr>
          <p:spPr>
            <a:xfrm rot="10800000">
              <a:off x="2243328" y="838200"/>
              <a:ext cx="2535936" cy="2599872"/>
            </a:xfrm>
            <a:prstGeom prst="arc">
              <a:avLst>
                <a:gd name="adj1" fmla="val 16644373"/>
                <a:gd name="adj2" fmla="val 20728674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/>
            <p:cNvSpPr/>
            <p:nvPr/>
          </p:nvSpPr>
          <p:spPr>
            <a:xfrm rot="10800000">
              <a:off x="4629910" y="3141670"/>
              <a:ext cx="2380489" cy="2497130"/>
            </a:xfrm>
            <a:prstGeom prst="arc">
              <a:avLst>
                <a:gd name="adj1" fmla="val 16676078"/>
                <a:gd name="adj2" fmla="val 20724751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138"/>
          <p:cNvGrpSpPr/>
          <p:nvPr/>
        </p:nvGrpSpPr>
        <p:grpSpPr>
          <a:xfrm>
            <a:off x="685800" y="-76200"/>
            <a:ext cx="8001846" cy="6982599"/>
            <a:chOff x="762000" y="-76200"/>
            <a:chExt cx="8001846" cy="6982599"/>
          </a:xfrm>
        </p:grpSpPr>
        <p:grpSp>
          <p:nvGrpSpPr>
            <p:cNvPr id="6" name="Group 304"/>
            <p:cNvGrpSpPr/>
            <p:nvPr/>
          </p:nvGrpSpPr>
          <p:grpSpPr>
            <a:xfrm>
              <a:off x="762000" y="-2977"/>
              <a:ext cx="8001846" cy="6842249"/>
              <a:chOff x="762000" y="-2977"/>
              <a:chExt cx="8001846" cy="6842249"/>
            </a:xfrm>
          </p:grpSpPr>
          <p:grpSp>
            <p:nvGrpSpPr>
              <p:cNvPr id="7" name="Group 52"/>
              <p:cNvGrpSpPr/>
              <p:nvPr/>
            </p:nvGrpSpPr>
            <p:grpSpPr>
              <a:xfrm>
                <a:off x="762000" y="-2977"/>
                <a:ext cx="534246" cy="6839272"/>
                <a:chOff x="456354" y="-12049"/>
                <a:chExt cx="534246" cy="6839272"/>
              </a:xfrm>
            </p:grpSpPr>
            <p:sp>
              <p:nvSpPr>
                <p:cNvPr id="142" name="TextBox 141"/>
                <p:cNvSpPr txBox="1"/>
                <p:nvPr/>
              </p:nvSpPr>
              <p:spPr>
                <a:xfrm>
                  <a:off x="457200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143" name="TextBox 142"/>
                <p:cNvSpPr txBox="1"/>
                <p:nvPr/>
              </p:nvSpPr>
              <p:spPr>
                <a:xfrm>
                  <a:off x="457200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457200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457200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457200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147" name="TextBox 146"/>
                <p:cNvSpPr txBox="1"/>
                <p:nvPr/>
              </p:nvSpPr>
              <p:spPr>
                <a:xfrm>
                  <a:off x="457200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8" name="Group 59"/>
                <p:cNvGrpSpPr/>
                <p:nvPr/>
              </p:nvGrpSpPr>
              <p:grpSpPr>
                <a:xfrm>
                  <a:off x="456354" y="2548942"/>
                  <a:ext cx="534246" cy="1645035"/>
                  <a:chOff x="410634" y="365760"/>
                  <a:chExt cx="534246" cy="1645035"/>
                </a:xfrm>
              </p:grpSpPr>
              <p:sp>
                <p:nvSpPr>
                  <p:cNvPr id="157" name="TextBox 156"/>
                  <p:cNvSpPr txBox="1"/>
                  <p:nvPr/>
                </p:nvSpPr>
                <p:spPr>
                  <a:xfrm>
                    <a:off x="411480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58" name="TextBox 157"/>
                  <p:cNvSpPr txBox="1"/>
                  <p:nvPr/>
                </p:nvSpPr>
                <p:spPr>
                  <a:xfrm>
                    <a:off x="410634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59" name="TextBox 158"/>
                  <p:cNvSpPr txBox="1"/>
                  <p:nvPr/>
                </p:nvSpPr>
                <p:spPr>
                  <a:xfrm>
                    <a:off x="411480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60" name="TextBox 159"/>
                  <p:cNvSpPr txBox="1"/>
                  <p:nvPr/>
                </p:nvSpPr>
                <p:spPr>
                  <a:xfrm>
                    <a:off x="411480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9" name="Group 60"/>
                <p:cNvGrpSpPr/>
                <p:nvPr/>
              </p:nvGrpSpPr>
              <p:grpSpPr>
                <a:xfrm>
                  <a:off x="456354" y="4328155"/>
                  <a:ext cx="534246" cy="2499068"/>
                  <a:chOff x="470748" y="2141473"/>
                  <a:chExt cx="534246" cy="2499068"/>
                </a:xfrm>
              </p:grpSpPr>
              <p:sp>
                <p:nvSpPr>
                  <p:cNvPr id="150" name="TextBox 149"/>
                  <p:cNvSpPr txBox="1"/>
                  <p:nvPr/>
                </p:nvSpPr>
                <p:spPr>
                  <a:xfrm>
                    <a:off x="471594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10" name="Group 62"/>
                  <p:cNvGrpSpPr/>
                  <p:nvPr/>
                </p:nvGrpSpPr>
                <p:grpSpPr>
                  <a:xfrm>
                    <a:off x="470748" y="2528646"/>
                    <a:ext cx="534246" cy="2111895"/>
                    <a:chOff x="501228" y="379806"/>
                    <a:chExt cx="534246" cy="2111895"/>
                  </a:xfrm>
                </p:grpSpPr>
                <p:sp>
                  <p:nvSpPr>
                    <p:cNvPr id="152" name="TextBox 151"/>
                    <p:cNvSpPr txBox="1"/>
                    <p:nvPr/>
                  </p:nvSpPr>
                  <p:spPr>
                    <a:xfrm>
                      <a:off x="501228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53" name="TextBox 152"/>
                    <p:cNvSpPr txBox="1"/>
                    <p:nvPr/>
                  </p:nvSpPr>
                  <p:spPr>
                    <a:xfrm>
                      <a:off x="502074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54" name="TextBox 153"/>
                    <p:cNvSpPr txBox="1"/>
                    <p:nvPr/>
                  </p:nvSpPr>
                  <p:spPr>
                    <a:xfrm>
                      <a:off x="502074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55" name="TextBox 154"/>
                    <p:cNvSpPr txBox="1"/>
                    <p:nvPr/>
                  </p:nvSpPr>
                  <p:spPr>
                    <a:xfrm>
                      <a:off x="502074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56" name="TextBox 155"/>
                    <p:cNvSpPr txBox="1"/>
                    <p:nvPr/>
                  </p:nvSpPr>
                  <p:spPr>
                    <a:xfrm>
                      <a:off x="502074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  <p:grpSp>
            <p:nvGrpSpPr>
              <p:cNvPr id="11" name="Group 167"/>
              <p:cNvGrpSpPr/>
              <p:nvPr/>
            </p:nvGrpSpPr>
            <p:grpSpPr>
              <a:xfrm>
                <a:off x="8229600" y="0"/>
                <a:ext cx="534246" cy="6839272"/>
                <a:chOff x="609600" y="-12049"/>
                <a:chExt cx="534246" cy="6839272"/>
              </a:xfrm>
            </p:grpSpPr>
            <p:sp>
              <p:nvSpPr>
                <p:cNvPr id="123" name="TextBox 122"/>
                <p:cNvSpPr txBox="1"/>
                <p:nvPr/>
              </p:nvSpPr>
              <p:spPr>
                <a:xfrm>
                  <a:off x="610446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124" name="TextBox 123"/>
                <p:cNvSpPr txBox="1"/>
                <p:nvPr/>
              </p:nvSpPr>
              <p:spPr>
                <a:xfrm>
                  <a:off x="610446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610446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126" name="TextBox 125"/>
                <p:cNvSpPr txBox="1"/>
                <p:nvPr/>
              </p:nvSpPr>
              <p:spPr>
                <a:xfrm>
                  <a:off x="610446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610446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128" name="TextBox 127"/>
                <p:cNvSpPr txBox="1"/>
                <p:nvPr/>
              </p:nvSpPr>
              <p:spPr>
                <a:xfrm>
                  <a:off x="610446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12" name="Group 59"/>
                <p:cNvGrpSpPr/>
                <p:nvPr/>
              </p:nvGrpSpPr>
              <p:grpSpPr>
                <a:xfrm>
                  <a:off x="609600" y="2548942"/>
                  <a:ext cx="534246" cy="1645035"/>
                  <a:chOff x="563880" y="365760"/>
                  <a:chExt cx="534246" cy="1645035"/>
                </a:xfrm>
              </p:grpSpPr>
              <p:sp>
                <p:nvSpPr>
                  <p:cNvPr id="138" name="TextBox 137"/>
                  <p:cNvSpPr txBox="1"/>
                  <p:nvPr/>
                </p:nvSpPr>
                <p:spPr>
                  <a:xfrm>
                    <a:off x="564726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39" name="TextBox 138"/>
                  <p:cNvSpPr txBox="1"/>
                  <p:nvPr/>
                </p:nvSpPr>
                <p:spPr>
                  <a:xfrm>
                    <a:off x="563880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564726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41" name="TextBox 140"/>
                  <p:cNvSpPr txBox="1"/>
                  <p:nvPr/>
                </p:nvSpPr>
                <p:spPr>
                  <a:xfrm>
                    <a:off x="564726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13" name="Group 60"/>
                <p:cNvGrpSpPr/>
                <p:nvPr/>
              </p:nvGrpSpPr>
              <p:grpSpPr>
                <a:xfrm>
                  <a:off x="609600" y="4328155"/>
                  <a:ext cx="534246" cy="2499068"/>
                  <a:chOff x="623994" y="2141473"/>
                  <a:chExt cx="534246" cy="2499068"/>
                </a:xfrm>
              </p:grpSpPr>
              <p:sp>
                <p:nvSpPr>
                  <p:cNvPr id="131" name="TextBox 130"/>
                  <p:cNvSpPr txBox="1"/>
                  <p:nvPr/>
                </p:nvSpPr>
                <p:spPr>
                  <a:xfrm>
                    <a:off x="624840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14" name="Group 62"/>
                  <p:cNvGrpSpPr/>
                  <p:nvPr/>
                </p:nvGrpSpPr>
                <p:grpSpPr>
                  <a:xfrm>
                    <a:off x="623994" y="2528646"/>
                    <a:ext cx="534246" cy="2111895"/>
                    <a:chOff x="654474" y="379806"/>
                    <a:chExt cx="534246" cy="2111895"/>
                  </a:xfrm>
                </p:grpSpPr>
                <p:sp>
                  <p:nvSpPr>
                    <p:cNvPr id="133" name="TextBox 132"/>
                    <p:cNvSpPr txBox="1"/>
                    <p:nvPr/>
                  </p:nvSpPr>
                  <p:spPr>
                    <a:xfrm>
                      <a:off x="654474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34" name="TextBox 133"/>
                    <p:cNvSpPr txBox="1"/>
                    <p:nvPr/>
                  </p:nvSpPr>
                  <p:spPr>
                    <a:xfrm>
                      <a:off x="655320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35" name="TextBox 134"/>
                    <p:cNvSpPr txBox="1"/>
                    <p:nvPr/>
                  </p:nvSpPr>
                  <p:spPr>
                    <a:xfrm>
                      <a:off x="655320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36" name="TextBox 135"/>
                    <p:cNvSpPr txBox="1"/>
                    <p:nvPr/>
                  </p:nvSpPr>
                  <p:spPr>
                    <a:xfrm>
                      <a:off x="655320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37" name="TextBox 136"/>
                    <p:cNvSpPr txBox="1"/>
                    <p:nvPr/>
                  </p:nvSpPr>
                  <p:spPr>
                    <a:xfrm>
                      <a:off x="655320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</p:grpSp>
        <p:grpSp>
          <p:nvGrpSpPr>
            <p:cNvPr id="15" name="Group 137"/>
            <p:cNvGrpSpPr/>
            <p:nvPr/>
          </p:nvGrpSpPr>
          <p:grpSpPr>
            <a:xfrm>
              <a:off x="1316736" y="-76200"/>
              <a:ext cx="6739128" cy="6982599"/>
              <a:chOff x="1316736" y="-76200"/>
              <a:chExt cx="6739128" cy="6982599"/>
            </a:xfrm>
          </p:grpSpPr>
          <p:grpSp>
            <p:nvGrpSpPr>
              <p:cNvPr id="16" name="Group 303"/>
              <p:cNvGrpSpPr/>
              <p:nvPr/>
            </p:nvGrpSpPr>
            <p:grpSpPr>
              <a:xfrm>
                <a:off x="1316736" y="-76200"/>
                <a:ext cx="6739128" cy="6982599"/>
                <a:chOff x="1316736" y="-76200"/>
                <a:chExt cx="6739128" cy="6982599"/>
              </a:xfrm>
            </p:grpSpPr>
            <p:grpSp>
              <p:nvGrpSpPr>
                <p:cNvPr id="17" name="Group 201"/>
                <p:cNvGrpSpPr/>
                <p:nvPr/>
              </p:nvGrpSpPr>
              <p:grpSpPr>
                <a:xfrm>
                  <a:off x="3630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117" name="TextBox 11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119" name="TextBox 11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8" name="Group 201"/>
                <p:cNvGrpSpPr/>
                <p:nvPr/>
              </p:nvGrpSpPr>
              <p:grpSpPr>
                <a:xfrm>
                  <a:off x="5916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111" name="TextBox 110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112" name="TextBox 111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113" name="TextBox 112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114" name="TextBox 113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25" name="Group 201"/>
                <p:cNvGrpSpPr/>
                <p:nvPr/>
              </p:nvGrpSpPr>
              <p:grpSpPr>
                <a:xfrm>
                  <a:off x="1316736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104" name="TextBox 10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26" name="Group 201"/>
                <p:cNvGrpSpPr/>
                <p:nvPr/>
              </p:nvGrpSpPr>
              <p:grpSpPr>
                <a:xfrm>
                  <a:off x="3685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102" name="TextBox 10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36" name="Group 201"/>
                <p:cNvGrpSpPr/>
                <p:nvPr/>
              </p:nvGrpSpPr>
              <p:grpSpPr>
                <a:xfrm>
                  <a:off x="5971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37" name="Group 201"/>
                <p:cNvGrpSpPr/>
                <p:nvPr/>
              </p:nvGrpSpPr>
              <p:grpSpPr>
                <a:xfrm>
                  <a:off x="1371600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38" name="Group 201"/>
                <p:cNvGrpSpPr/>
                <p:nvPr/>
              </p:nvGrpSpPr>
              <p:grpSpPr>
                <a:xfrm>
                  <a:off x="3685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39" name="Group 201"/>
                <p:cNvGrpSpPr/>
                <p:nvPr/>
              </p:nvGrpSpPr>
              <p:grpSpPr>
                <a:xfrm>
                  <a:off x="5971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58" name="Group 201"/>
                <p:cNvGrpSpPr/>
                <p:nvPr/>
              </p:nvGrpSpPr>
              <p:grpSpPr>
                <a:xfrm>
                  <a:off x="1371600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</p:grpSp>
          <p:sp>
            <p:nvSpPr>
              <p:cNvPr id="40" name="TextBox 39"/>
              <p:cNvSpPr txBox="1"/>
              <p:nvPr/>
            </p:nvSpPr>
            <p:spPr>
              <a:xfrm>
                <a:off x="137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676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981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319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667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923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6301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9349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2397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578096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9255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18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943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6248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553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6891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7239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7495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</p:grpSp>
      </p:grpSp>
      <p:grpSp>
        <p:nvGrpSpPr>
          <p:cNvPr id="59" name="Group 302"/>
          <p:cNvGrpSpPr/>
          <p:nvPr/>
        </p:nvGrpSpPr>
        <p:grpSpPr>
          <a:xfrm>
            <a:off x="3398520" y="2209800"/>
            <a:ext cx="2468880" cy="2343912"/>
            <a:chOff x="3398520" y="2209800"/>
            <a:chExt cx="2468880" cy="2343912"/>
          </a:xfrm>
        </p:grpSpPr>
        <p:sp>
          <p:nvSpPr>
            <p:cNvPr id="162" name="Rectangle 161"/>
            <p:cNvSpPr>
              <a:spLocks noChangeAspect="1"/>
            </p:cNvSpPr>
            <p:nvPr/>
          </p:nvSpPr>
          <p:spPr>
            <a:xfrm>
              <a:off x="3398520" y="2209800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>
              <a:spLocks noChangeAspect="1"/>
            </p:cNvSpPr>
            <p:nvPr/>
          </p:nvSpPr>
          <p:spPr>
            <a:xfrm>
              <a:off x="5684520" y="2209800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>
              <a:spLocks noChangeAspect="1"/>
            </p:cNvSpPr>
            <p:nvPr/>
          </p:nvSpPr>
          <p:spPr>
            <a:xfrm>
              <a:off x="3398520" y="4370832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>
              <a:spLocks noChangeAspect="1"/>
            </p:cNvSpPr>
            <p:nvPr/>
          </p:nvSpPr>
          <p:spPr>
            <a:xfrm>
              <a:off x="5684520" y="4370832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165"/>
          <p:cNvGrpSpPr/>
          <p:nvPr/>
        </p:nvGrpSpPr>
        <p:grpSpPr>
          <a:xfrm>
            <a:off x="1124712" y="152400"/>
            <a:ext cx="7040880" cy="6504432"/>
            <a:chOff x="1124712" y="152400"/>
            <a:chExt cx="7040880" cy="6504432"/>
          </a:xfrm>
        </p:grpSpPr>
        <p:sp>
          <p:nvSpPr>
            <p:cNvPr id="167" name="Rectangle 166"/>
            <p:cNvSpPr/>
            <p:nvPr/>
          </p:nvSpPr>
          <p:spPr>
            <a:xfrm>
              <a:off x="1124712" y="152400"/>
              <a:ext cx="2331720" cy="2151888"/>
            </a:xfrm>
            <a:prstGeom prst="rect">
              <a:avLst/>
            </a:prstGeom>
            <a:noFill/>
            <a:ln w="57150">
              <a:solidFill>
                <a:srgbClr val="00CC00">
                  <a:alpha val="70000"/>
                </a:srgbClr>
              </a:solidFill>
            </a:ln>
            <a:effectLst>
              <a:outerShdw blurRad="1778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3456432" y="2304288"/>
              <a:ext cx="2340864" cy="2157984"/>
            </a:xfrm>
            <a:prstGeom prst="rect">
              <a:avLst/>
            </a:prstGeom>
            <a:noFill/>
            <a:ln w="57150">
              <a:solidFill>
                <a:srgbClr val="FFFF00">
                  <a:alpha val="80000"/>
                </a:srgbClr>
              </a:solidFill>
            </a:ln>
            <a:effectLst>
              <a:outerShdw blurRad="177800" algn="ct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5788152" y="4471416"/>
              <a:ext cx="2377440" cy="2185416"/>
            </a:xfrm>
            <a:prstGeom prst="rect">
              <a:avLst/>
            </a:prstGeom>
            <a:noFill/>
            <a:ln w="57150">
              <a:solidFill>
                <a:srgbClr val="FF0000">
                  <a:alpha val="70000"/>
                </a:srgbClr>
              </a:solidFill>
            </a:ln>
            <a:effectLst>
              <a:outerShdw blurRad="177800" algn="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TextBox 170"/>
          <p:cNvSpPr txBox="1"/>
          <p:nvPr/>
        </p:nvSpPr>
        <p:spPr>
          <a:xfrm>
            <a:off x="3048000" y="1905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5334000" y="403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7772400" y="62484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3657600" y="30480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Diffusion</a:t>
            </a:r>
          </a:p>
        </p:txBody>
      </p:sp>
    </p:spTree>
    <p:extLst>
      <p:ext uri="{BB962C8B-B14F-4D97-AF65-F5344CB8AC3E}">
        <p14:creationId xmlns:p14="http://schemas.microsoft.com/office/powerpoint/2010/main" val="1276513390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8"/>
          <p:cNvGrpSpPr/>
          <p:nvPr/>
        </p:nvGrpSpPr>
        <p:grpSpPr>
          <a:xfrm>
            <a:off x="685800" y="-76200"/>
            <a:ext cx="8001846" cy="6982599"/>
            <a:chOff x="762000" y="-76200"/>
            <a:chExt cx="8001846" cy="6982599"/>
          </a:xfrm>
        </p:grpSpPr>
        <p:grpSp>
          <p:nvGrpSpPr>
            <p:cNvPr id="3" name="Group 304"/>
            <p:cNvGrpSpPr/>
            <p:nvPr/>
          </p:nvGrpSpPr>
          <p:grpSpPr>
            <a:xfrm>
              <a:off x="762000" y="-2977"/>
              <a:ext cx="8001846" cy="6842249"/>
              <a:chOff x="762000" y="-2977"/>
              <a:chExt cx="8001846" cy="6842249"/>
            </a:xfrm>
          </p:grpSpPr>
          <p:grpSp>
            <p:nvGrpSpPr>
              <p:cNvPr id="4" name="Group 52"/>
              <p:cNvGrpSpPr/>
              <p:nvPr/>
            </p:nvGrpSpPr>
            <p:grpSpPr>
              <a:xfrm>
                <a:off x="762000" y="-2977"/>
                <a:ext cx="534246" cy="6839272"/>
                <a:chOff x="456354" y="-12049"/>
                <a:chExt cx="534246" cy="6839272"/>
              </a:xfrm>
            </p:grpSpPr>
            <p:sp>
              <p:nvSpPr>
                <p:cNvPr id="110" name="TextBox 109"/>
                <p:cNvSpPr txBox="1"/>
                <p:nvPr/>
              </p:nvSpPr>
              <p:spPr>
                <a:xfrm>
                  <a:off x="457200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57200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57200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57200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57200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457200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5" name="Group 59"/>
                <p:cNvGrpSpPr/>
                <p:nvPr/>
              </p:nvGrpSpPr>
              <p:grpSpPr>
                <a:xfrm>
                  <a:off x="456354" y="2548942"/>
                  <a:ext cx="534246" cy="1645035"/>
                  <a:chOff x="410634" y="365760"/>
                  <a:chExt cx="534246" cy="1645035"/>
                </a:xfrm>
              </p:grpSpPr>
              <p:sp>
                <p:nvSpPr>
                  <p:cNvPr id="125" name="TextBox 124"/>
                  <p:cNvSpPr txBox="1"/>
                  <p:nvPr/>
                </p:nvSpPr>
                <p:spPr>
                  <a:xfrm>
                    <a:off x="411480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26" name="TextBox 125"/>
                  <p:cNvSpPr txBox="1"/>
                  <p:nvPr/>
                </p:nvSpPr>
                <p:spPr>
                  <a:xfrm>
                    <a:off x="410634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411480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411480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6" name="Group 60"/>
                <p:cNvGrpSpPr/>
                <p:nvPr/>
              </p:nvGrpSpPr>
              <p:grpSpPr>
                <a:xfrm>
                  <a:off x="456354" y="4328155"/>
                  <a:ext cx="534246" cy="2499068"/>
                  <a:chOff x="470748" y="2141473"/>
                  <a:chExt cx="534246" cy="2499068"/>
                </a:xfrm>
              </p:grpSpPr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471594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7" name="Group 62"/>
                  <p:cNvGrpSpPr/>
                  <p:nvPr/>
                </p:nvGrpSpPr>
                <p:grpSpPr>
                  <a:xfrm>
                    <a:off x="470748" y="2528646"/>
                    <a:ext cx="534246" cy="2111895"/>
                    <a:chOff x="501228" y="379806"/>
                    <a:chExt cx="534246" cy="2111895"/>
                  </a:xfrm>
                </p:grpSpPr>
                <p:sp>
                  <p:nvSpPr>
                    <p:cNvPr id="120" name="TextBox 119"/>
                    <p:cNvSpPr txBox="1"/>
                    <p:nvPr/>
                  </p:nvSpPr>
                  <p:spPr>
                    <a:xfrm>
                      <a:off x="501228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21" name="TextBox 120"/>
                    <p:cNvSpPr txBox="1"/>
                    <p:nvPr/>
                  </p:nvSpPr>
                  <p:spPr>
                    <a:xfrm>
                      <a:off x="502074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22" name="TextBox 121"/>
                    <p:cNvSpPr txBox="1"/>
                    <p:nvPr/>
                  </p:nvSpPr>
                  <p:spPr>
                    <a:xfrm>
                      <a:off x="502074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23" name="TextBox 122"/>
                    <p:cNvSpPr txBox="1"/>
                    <p:nvPr/>
                  </p:nvSpPr>
                  <p:spPr>
                    <a:xfrm>
                      <a:off x="502074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24" name="TextBox 123"/>
                    <p:cNvSpPr txBox="1"/>
                    <p:nvPr/>
                  </p:nvSpPr>
                  <p:spPr>
                    <a:xfrm>
                      <a:off x="502074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  <p:grpSp>
            <p:nvGrpSpPr>
              <p:cNvPr id="26" name="Group 167"/>
              <p:cNvGrpSpPr/>
              <p:nvPr/>
            </p:nvGrpSpPr>
            <p:grpSpPr>
              <a:xfrm>
                <a:off x="8229600" y="0"/>
                <a:ext cx="534246" cy="6839272"/>
                <a:chOff x="609600" y="-12049"/>
                <a:chExt cx="534246" cy="6839272"/>
              </a:xfrm>
            </p:grpSpPr>
            <p:sp>
              <p:nvSpPr>
                <p:cNvPr id="91" name="TextBox 90"/>
                <p:cNvSpPr txBox="1"/>
                <p:nvPr/>
              </p:nvSpPr>
              <p:spPr>
                <a:xfrm>
                  <a:off x="610446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610446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610446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610446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610446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610446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27" name="Group 59"/>
                <p:cNvGrpSpPr/>
                <p:nvPr/>
              </p:nvGrpSpPr>
              <p:grpSpPr>
                <a:xfrm>
                  <a:off x="609600" y="2548942"/>
                  <a:ext cx="534246" cy="1645035"/>
                  <a:chOff x="563880" y="365760"/>
                  <a:chExt cx="534246" cy="1645035"/>
                </a:xfrm>
              </p:grpSpPr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564726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563880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564726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564726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28" name="Group 60"/>
                <p:cNvGrpSpPr/>
                <p:nvPr/>
              </p:nvGrpSpPr>
              <p:grpSpPr>
                <a:xfrm>
                  <a:off x="609600" y="4328155"/>
                  <a:ext cx="534246" cy="2499068"/>
                  <a:chOff x="623994" y="2141473"/>
                  <a:chExt cx="534246" cy="2499068"/>
                </a:xfrm>
              </p:grpSpPr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624840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29" name="Group 62"/>
                  <p:cNvGrpSpPr/>
                  <p:nvPr/>
                </p:nvGrpSpPr>
                <p:grpSpPr>
                  <a:xfrm>
                    <a:off x="623994" y="2528646"/>
                    <a:ext cx="534246" cy="2111895"/>
                    <a:chOff x="654474" y="379806"/>
                    <a:chExt cx="534246" cy="2111895"/>
                  </a:xfrm>
                </p:grpSpPr>
                <p:sp>
                  <p:nvSpPr>
                    <p:cNvPr id="101" name="TextBox 100"/>
                    <p:cNvSpPr txBox="1"/>
                    <p:nvPr/>
                  </p:nvSpPr>
                  <p:spPr>
                    <a:xfrm>
                      <a:off x="654474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02" name="TextBox 101"/>
                    <p:cNvSpPr txBox="1"/>
                    <p:nvPr/>
                  </p:nvSpPr>
                  <p:spPr>
                    <a:xfrm>
                      <a:off x="655320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03" name="TextBox 102"/>
                    <p:cNvSpPr txBox="1"/>
                    <p:nvPr/>
                  </p:nvSpPr>
                  <p:spPr>
                    <a:xfrm>
                      <a:off x="655320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04" name="TextBox 103"/>
                    <p:cNvSpPr txBox="1"/>
                    <p:nvPr/>
                  </p:nvSpPr>
                  <p:spPr>
                    <a:xfrm>
                      <a:off x="655320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05" name="TextBox 104"/>
                    <p:cNvSpPr txBox="1"/>
                    <p:nvPr/>
                  </p:nvSpPr>
                  <p:spPr>
                    <a:xfrm>
                      <a:off x="655320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</p:grpSp>
        <p:grpSp>
          <p:nvGrpSpPr>
            <p:cNvPr id="30" name="Group 137"/>
            <p:cNvGrpSpPr/>
            <p:nvPr/>
          </p:nvGrpSpPr>
          <p:grpSpPr>
            <a:xfrm>
              <a:off x="1316736" y="-76200"/>
              <a:ext cx="6739128" cy="6982599"/>
              <a:chOff x="1316736" y="-76200"/>
              <a:chExt cx="6739128" cy="6982599"/>
            </a:xfrm>
          </p:grpSpPr>
          <p:grpSp>
            <p:nvGrpSpPr>
              <p:cNvPr id="31" name="Group 303"/>
              <p:cNvGrpSpPr/>
              <p:nvPr/>
            </p:nvGrpSpPr>
            <p:grpSpPr>
              <a:xfrm>
                <a:off x="1316736" y="-76200"/>
                <a:ext cx="6739128" cy="6982599"/>
                <a:chOff x="1316736" y="-76200"/>
                <a:chExt cx="6739128" cy="6982599"/>
              </a:xfrm>
            </p:grpSpPr>
            <p:grpSp>
              <p:nvGrpSpPr>
                <p:cNvPr id="32" name="Group 201"/>
                <p:cNvGrpSpPr/>
                <p:nvPr/>
              </p:nvGrpSpPr>
              <p:grpSpPr>
                <a:xfrm>
                  <a:off x="3630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33" name="Group 201"/>
                <p:cNvGrpSpPr/>
                <p:nvPr/>
              </p:nvGrpSpPr>
              <p:grpSpPr>
                <a:xfrm>
                  <a:off x="5916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34" name="Group 201"/>
                <p:cNvGrpSpPr/>
                <p:nvPr/>
              </p:nvGrpSpPr>
              <p:grpSpPr>
                <a:xfrm>
                  <a:off x="1316736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89" name="Group 201"/>
                <p:cNvGrpSpPr/>
                <p:nvPr/>
              </p:nvGrpSpPr>
              <p:grpSpPr>
                <a:xfrm>
                  <a:off x="3685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0" name="Group 201"/>
                <p:cNvGrpSpPr/>
                <p:nvPr/>
              </p:nvGrpSpPr>
              <p:grpSpPr>
                <a:xfrm>
                  <a:off x="5971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7" name="Group 201"/>
                <p:cNvGrpSpPr/>
                <p:nvPr/>
              </p:nvGrpSpPr>
              <p:grpSpPr>
                <a:xfrm>
                  <a:off x="1371600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8" name="Group 201"/>
                <p:cNvGrpSpPr/>
                <p:nvPr/>
              </p:nvGrpSpPr>
              <p:grpSpPr>
                <a:xfrm>
                  <a:off x="3685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00" name="Group 201"/>
                <p:cNvGrpSpPr/>
                <p:nvPr/>
              </p:nvGrpSpPr>
              <p:grpSpPr>
                <a:xfrm>
                  <a:off x="5971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16" name="Group 201"/>
                <p:cNvGrpSpPr/>
                <p:nvPr/>
              </p:nvGrpSpPr>
              <p:grpSpPr>
                <a:xfrm>
                  <a:off x="1371600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</p:grpSp>
          <p:sp>
            <p:nvSpPr>
              <p:cNvPr id="8" name="TextBox 7"/>
              <p:cNvSpPr txBox="1"/>
              <p:nvPr/>
            </p:nvSpPr>
            <p:spPr>
              <a:xfrm>
                <a:off x="137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76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981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319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667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923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301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9349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2397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578096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9255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18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943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248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553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891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239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495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</p:grpSp>
      </p:grpSp>
      <p:grpSp>
        <p:nvGrpSpPr>
          <p:cNvPr id="117" name="Group 302"/>
          <p:cNvGrpSpPr/>
          <p:nvPr/>
        </p:nvGrpSpPr>
        <p:grpSpPr>
          <a:xfrm>
            <a:off x="3398520" y="2209800"/>
            <a:ext cx="2468880" cy="2343912"/>
            <a:chOff x="3398520" y="2209800"/>
            <a:chExt cx="2468880" cy="2343912"/>
          </a:xfrm>
        </p:grpSpPr>
        <p:sp>
          <p:nvSpPr>
            <p:cNvPr id="130" name="Rectangle 129"/>
            <p:cNvSpPr>
              <a:spLocks noChangeAspect="1"/>
            </p:cNvSpPr>
            <p:nvPr/>
          </p:nvSpPr>
          <p:spPr>
            <a:xfrm>
              <a:off x="3398520" y="2209800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>
              <a:spLocks noChangeAspect="1"/>
            </p:cNvSpPr>
            <p:nvPr/>
          </p:nvSpPr>
          <p:spPr>
            <a:xfrm>
              <a:off x="5684520" y="2209800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>
              <a:spLocks noChangeAspect="1"/>
            </p:cNvSpPr>
            <p:nvPr/>
          </p:nvSpPr>
          <p:spPr>
            <a:xfrm>
              <a:off x="3398520" y="4370832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>
              <a:spLocks noChangeAspect="1"/>
            </p:cNvSpPr>
            <p:nvPr/>
          </p:nvSpPr>
          <p:spPr>
            <a:xfrm>
              <a:off x="5684520" y="4370832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33"/>
          <p:cNvGrpSpPr/>
          <p:nvPr/>
        </p:nvGrpSpPr>
        <p:grpSpPr>
          <a:xfrm>
            <a:off x="1124712" y="152400"/>
            <a:ext cx="7040880" cy="6504432"/>
            <a:chOff x="1124712" y="152400"/>
            <a:chExt cx="7040880" cy="6504432"/>
          </a:xfrm>
        </p:grpSpPr>
        <p:sp>
          <p:nvSpPr>
            <p:cNvPr id="135" name="Rectangle 134"/>
            <p:cNvSpPr/>
            <p:nvPr/>
          </p:nvSpPr>
          <p:spPr>
            <a:xfrm>
              <a:off x="1124712" y="152400"/>
              <a:ext cx="2331720" cy="2151888"/>
            </a:xfrm>
            <a:prstGeom prst="rect">
              <a:avLst/>
            </a:prstGeom>
            <a:noFill/>
            <a:ln w="57150">
              <a:solidFill>
                <a:srgbClr val="00CC00">
                  <a:alpha val="70000"/>
                </a:srgbClr>
              </a:solidFill>
            </a:ln>
            <a:effectLst>
              <a:outerShdw blurRad="1778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456432" y="2304288"/>
              <a:ext cx="2340864" cy="2157984"/>
            </a:xfrm>
            <a:prstGeom prst="rect">
              <a:avLst/>
            </a:prstGeom>
            <a:noFill/>
            <a:ln w="57150">
              <a:solidFill>
                <a:srgbClr val="FFFF00">
                  <a:alpha val="80000"/>
                </a:srgbClr>
              </a:solidFill>
            </a:ln>
            <a:effectLst>
              <a:outerShdw blurRad="177800" algn="ct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88152" y="4471416"/>
              <a:ext cx="2377440" cy="2185416"/>
            </a:xfrm>
            <a:prstGeom prst="rect">
              <a:avLst/>
            </a:prstGeom>
            <a:noFill/>
            <a:ln w="57150">
              <a:solidFill>
                <a:srgbClr val="FF0000">
                  <a:alpha val="70000"/>
                </a:srgbClr>
              </a:solidFill>
            </a:ln>
            <a:effectLst>
              <a:outerShdw blurRad="177800" algn="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3657600" y="30480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Contagion 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-838200" y="-438939"/>
            <a:ext cx="10513695" cy="7601739"/>
            <a:chOff x="-762000" y="-438939"/>
            <a:chExt cx="10513695" cy="7601739"/>
          </a:xfrm>
        </p:grpSpPr>
        <p:sp>
          <p:nvSpPr>
            <p:cNvPr id="141" name="Arc 140"/>
            <p:cNvSpPr/>
            <p:nvPr/>
          </p:nvSpPr>
          <p:spPr>
            <a:xfrm>
              <a:off x="2100072" y="1219200"/>
              <a:ext cx="2467356" cy="2476500"/>
            </a:xfrm>
            <a:prstGeom prst="arc">
              <a:avLst>
                <a:gd name="adj1" fmla="val 16820694"/>
                <a:gd name="adj2" fmla="val 21012694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Arc 141"/>
            <p:cNvSpPr/>
            <p:nvPr/>
          </p:nvSpPr>
          <p:spPr>
            <a:xfrm>
              <a:off x="4459224" y="3417089"/>
              <a:ext cx="2474976" cy="2538559"/>
            </a:xfrm>
            <a:prstGeom prst="arc">
              <a:avLst>
                <a:gd name="adj1" fmla="val 16686878"/>
                <a:gd name="adj2" fmla="val 20973430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Arc 142"/>
            <p:cNvSpPr/>
            <p:nvPr/>
          </p:nvSpPr>
          <p:spPr>
            <a:xfrm>
              <a:off x="-762000" y="381000"/>
              <a:ext cx="8686800" cy="6781800"/>
            </a:xfrm>
            <a:prstGeom prst="arc">
              <a:avLst>
                <a:gd name="adj1" fmla="val 16187129"/>
                <a:gd name="adj2" fmla="val 497713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Arc 143"/>
            <p:cNvSpPr/>
            <p:nvPr/>
          </p:nvSpPr>
          <p:spPr>
            <a:xfrm rot="11135464">
              <a:off x="1217295" y="-438939"/>
              <a:ext cx="8534400" cy="6929029"/>
            </a:xfrm>
            <a:prstGeom prst="arc">
              <a:avLst>
                <a:gd name="adj1" fmla="val 15701779"/>
                <a:gd name="adj2" fmla="val 116187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Arc 144"/>
            <p:cNvSpPr/>
            <p:nvPr/>
          </p:nvSpPr>
          <p:spPr>
            <a:xfrm rot="10800000">
              <a:off x="2243328" y="838200"/>
              <a:ext cx="2535936" cy="2599872"/>
            </a:xfrm>
            <a:prstGeom prst="arc">
              <a:avLst>
                <a:gd name="adj1" fmla="val 16644373"/>
                <a:gd name="adj2" fmla="val 20728674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Arc 145"/>
            <p:cNvSpPr/>
            <p:nvPr/>
          </p:nvSpPr>
          <p:spPr>
            <a:xfrm rot="10800000">
              <a:off x="4629910" y="3141670"/>
              <a:ext cx="2380489" cy="2497130"/>
            </a:xfrm>
            <a:prstGeom prst="arc">
              <a:avLst>
                <a:gd name="adj1" fmla="val 16676078"/>
                <a:gd name="adj2" fmla="val 20724751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3048000" y="1905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334000" y="403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7772400" y="62484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  <p:pic>
        <p:nvPicPr>
          <p:cNvPr id="148" name="Picture 147" descr="Contagion Model (Intaking Category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227" y="0"/>
            <a:ext cx="774154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762000"/>
            <a:ext cx="8229600" cy="457200"/>
          </a:xfrm>
        </p:spPr>
        <p:txBody>
          <a:bodyPr/>
          <a:lstStyle/>
          <a:p>
            <a:pPr eaLnBrk="1" hangingPunct="1"/>
            <a:r>
              <a:rPr lang="en-US" sz="2000"/>
              <a:t>Figure 1, Rodgers, Rowe, &amp; Buster, 1998, </a:t>
            </a:r>
            <a:r>
              <a:rPr lang="en-US" sz="2000" u="sng"/>
              <a:t>Developmental Psychology</a:t>
            </a:r>
            <a:endParaRPr lang="en-US" sz="2000"/>
          </a:p>
        </p:txBody>
      </p:sp>
      <p:pic>
        <p:nvPicPr>
          <p:cNvPr id="16387" name="Picture 4" descr="emosa model picture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28421" y="1935163"/>
            <a:ext cx="3287157" cy="4389437"/>
          </a:xfrm>
          <a:noFill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 descr="10 Diffusion Model (Pushing out Category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227" y="0"/>
            <a:ext cx="7741546" cy="6858000"/>
          </a:xfrm>
          <a:prstGeom prst="rect">
            <a:avLst/>
          </a:prstGeom>
        </p:spPr>
      </p:pic>
      <p:grpSp>
        <p:nvGrpSpPr>
          <p:cNvPr id="2" name="Group 138"/>
          <p:cNvGrpSpPr/>
          <p:nvPr/>
        </p:nvGrpSpPr>
        <p:grpSpPr>
          <a:xfrm>
            <a:off x="685800" y="-76200"/>
            <a:ext cx="8001846" cy="6982599"/>
            <a:chOff x="762000" y="-76200"/>
            <a:chExt cx="8001846" cy="6982599"/>
          </a:xfrm>
        </p:grpSpPr>
        <p:grpSp>
          <p:nvGrpSpPr>
            <p:cNvPr id="3" name="Group 304"/>
            <p:cNvGrpSpPr/>
            <p:nvPr/>
          </p:nvGrpSpPr>
          <p:grpSpPr>
            <a:xfrm>
              <a:off x="762000" y="-2977"/>
              <a:ext cx="8001846" cy="6842249"/>
              <a:chOff x="762000" y="-2977"/>
              <a:chExt cx="8001846" cy="6842249"/>
            </a:xfrm>
          </p:grpSpPr>
          <p:grpSp>
            <p:nvGrpSpPr>
              <p:cNvPr id="4" name="Group 52"/>
              <p:cNvGrpSpPr/>
              <p:nvPr/>
            </p:nvGrpSpPr>
            <p:grpSpPr>
              <a:xfrm>
                <a:off x="762000" y="-2977"/>
                <a:ext cx="534246" cy="6839272"/>
                <a:chOff x="456354" y="-12049"/>
                <a:chExt cx="534246" cy="6839272"/>
              </a:xfrm>
            </p:grpSpPr>
            <p:sp>
              <p:nvSpPr>
                <p:cNvPr id="110" name="TextBox 109"/>
                <p:cNvSpPr txBox="1"/>
                <p:nvPr/>
              </p:nvSpPr>
              <p:spPr>
                <a:xfrm>
                  <a:off x="457200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57200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57200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57200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57200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457200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5" name="Group 59"/>
                <p:cNvGrpSpPr/>
                <p:nvPr/>
              </p:nvGrpSpPr>
              <p:grpSpPr>
                <a:xfrm>
                  <a:off x="456354" y="2548942"/>
                  <a:ext cx="534246" cy="1645035"/>
                  <a:chOff x="410634" y="365760"/>
                  <a:chExt cx="534246" cy="1645035"/>
                </a:xfrm>
              </p:grpSpPr>
              <p:sp>
                <p:nvSpPr>
                  <p:cNvPr id="125" name="TextBox 124"/>
                  <p:cNvSpPr txBox="1"/>
                  <p:nvPr/>
                </p:nvSpPr>
                <p:spPr>
                  <a:xfrm>
                    <a:off x="411480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26" name="TextBox 125"/>
                  <p:cNvSpPr txBox="1"/>
                  <p:nvPr/>
                </p:nvSpPr>
                <p:spPr>
                  <a:xfrm>
                    <a:off x="410634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411480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411480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6" name="Group 60"/>
                <p:cNvGrpSpPr/>
                <p:nvPr/>
              </p:nvGrpSpPr>
              <p:grpSpPr>
                <a:xfrm>
                  <a:off x="456354" y="4328155"/>
                  <a:ext cx="534246" cy="2499068"/>
                  <a:chOff x="470748" y="2141473"/>
                  <a:chExt cx="534246" cy="2499068"/>
                </a:xfrm>
              </p:grpSpPr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471594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7" name="Group 62"/>
                  <p:cNvGrpSpPr/>
                  <p:nvPr/>
                </p:nvGrpSpPr>
                <p:grpSpPr>
                  <a:xfrm>
                    <a:off x="470748" y="2528646"/>
                    <a:ext cx="534246" cy="2111895"/>
                    <a:chOff x="501228" y="379806"/>
                    <a:chExt cx="534246" cy="2111895"/>
                  </a:xfrm>
                </p:grpSpPr>
                <p:sp>
                  <p:nvSpPr>
                    <p:cNvPr id="120" name="TextBox 119"/>
                    <p:cNvSpPr txBox="1"/>
                    <p:nvPr/>
                  </p:nvSpPr>
                  <p:spPr>
                    <a:xfrm>
                      <a:off x="501228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21" name="TextBox 120"/>
                    <p:cNvSpPr txBox="1"/>
                    <p:nvPr/>
                  </p:nvSpPr>
                  <p:spPr>
                    <a:xfrm>
                      <a:off x="502074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22" name="TextBox 121"/>
                    <p:cNvSpPr txBox="1"/>
                    <p:nvPr/>
                  </p:nvSpPr>
                  <p:spPr>
                    <a:xfrm>
                      <a:off x="502074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23" name="TextBox 122"/>
                    <p:cNvSpPr txBox="1"/>
                    <p:nvPr/>
                  </p:nvSpPr>
                  <p:spPr>
                    <a:xfrm>
                      <a:off x="502074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24" name="TextBox 123"/>
                    <p:cNvSpPr txBox="1"/>
                    <p:nvPr/>
                  </p:nvSpPr>
                  <p:spPr>
                    <a:xfrm>
                      <a:off x="502074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  <p:grpSp>
            <p:nvGrpSpPr>
              <p:cNvPr id="26" name="Group 167"/>
              <p:cNvGrpSpPr/>
              <p:nvPr/>
            </p:nvGrpSpPr>
            <p:grpSpPr>
              <a:xfrm>
                <a:off x="8229600" y="0"/>
                <a:ext cx="534246" cy="6839272"/>
                <a:chOff x="609600" y="-12049"/>
                <a:chExt cx="534246" cy="6839272"/>
              </a:xfrm>
            </p:grpSpPr>
            <p:sp>
              <p:nvSpPr>
                <p:cNvPr id="91" name="TextBox 90"/>
                <p:cNvSpPr txBox="1"/>
                <p:nvPr/>
              </p:nvSpPr>
              <p:spPr>
                <a:xfrm>
                  <a:off x="610446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92" name="TextBox 91"/>
                <p:cNvSpPr txBox="1"/>
                <p:nvPr/>
              </p:nvSpPr>
              <p:spPr>
                <a:xfrm>
                  <a:off x="610446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610446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610446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610446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610446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27" name="Group 59"/>
                <p:cNvGrpSpPr/>
                <p:nvPr/>
              </p:nvGrpSpPr>
              <p:grpSpPr>
                <a:xfrm>
                  <a:off x="609600" y="2548942"/>
                  <a:ext cx="534246" cy="1645035"/>
                  <a:chOff x="563880" y="365760"/>
                  <a:chExt cx="534246" cy="1645035"/>
                </a:xfrm>
              </p:grpSpPr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564726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563880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564726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564726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28" name="Group 60"/>
                <p:cNvGrpSpPr/>
                <p:nvPr/>
              </p:nvGrpSpPr>
              <p:grpSpPr>
                <a:xfrm>
                  <a:off x="609600" y="4328155"/>
                  <a:ext cx="534246" cy="2499068"/>
                  <a:chOff x="623994" y="2141473"/>
                  <a:chExt cx="534246" cy="2499068"/>
                </a:xfrm>
              </p:grpSpPr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624840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29" name="Group 62"/>
                  <p:cNvGrpSpPr/>
                  <p:nvPr/>
                </p:nvGrpSpPr>
                <p:grpSpPr>
                  <a:xfrm>
                    <a:off x="623994" y="2528646"/>
                    <a:ext cx="534246" cy="2111895"/>
                    <a:chOff x="654474" y="379806"/>
                    <a:chExt cx="534246" cy="2111895"/>
                  </a:xfrm>
                </p:grpSpPr>
                <p:sp>
                  <p:nvSpPr>
                    <p:cNvPr id="101" name="TextBox 100"/>
                    <p:cNvSpPr txBox="1"/>
                    <p:nvPr/>
                  </p:nvSpPr>
                  <p:spPr>
                    <a:xfrm>
                      <a:off x="654474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02" name="TextBox 101"/>
                    <p:cNvSpPr txBox="1"/>
                    <p:nvPr/>
                  </p:nvSpPr>
                  <p:spPr>
                    <a:xfrm>
                      <a:off x="655320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03" name="TextBox 102"/>
                    <p:cNvSpPr txBox="1"/>
                    <p:nvPr/>
                  </p:nvSpPr>
                  <p:spPr>
                    <a:xfrm>
                      <a:off x="655320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04" name="TextBox 103"/>
                    <p:cNvSpPr txBox="1"/>
                    <p:nvPr/>
                  </p:nvSpPr>
                  <p:spPr>
                    <a:xfrm>
                      <a:off x="655320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05" name="TextBox 104"/>
                    <p:cNvSpPr txBox="1"/>
                    <p:nvPr/>
                  </p:nvSpPr>
                  <p:spPr>
                    <a:xfrm>
                      <a:off x="655320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</p:grpSp>
        <p:grpSp>
          <p:nvGrpSpPr>
            <p:cNvPr id="30" name="Group 137"/>
            <p:cNvGrpSpPr/>
            <p:nvPr/>
          </p:nvGrpSpPr>
          <p:grpSpPr>
            <a:xfrm>
              <a:off x="1316736" y="-76200"/>
              <a:ext cx="6739128" cy="6982599"/>
              <a:chOff x="1316736" y="-76200"/>
              <a:chExt cx="6739128" cy="6982599"/>
            </a:xfrm>
          </p:grpSpPr>
          <p:grpSp>
            <p:nvGrpSpPr>
              <p:cNvPr id="31" name="Group 303"/>
              <p:cNvGrpSpPr/>
              <p:nvPr/>
            </p:nvGrpSpPr>
            <p:grpSpPr>
              <a:xfrm>
                <a:off x="1316736" y="-76200"/>
                <a:ext cx="6739128" cy="6982599"/>
                <a:chOff x="1316736" y="-76200"/>
                <a:chExt cx="6739128" cy="6982599"/>
              </a:xfrm>
            </p:grpSpPr>
            <p:grpSp>
              <p:nvGrpSpPr>
                <p:cNvPr id="32" name="Group 201"/>
                <p:cNvGrpSpPr/>
                <p:nvPr/>
              </p:nvGrpSpPr>
              <p:grpSpPr>
                <a:xfrm>
                  <a:off x="3630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33" name="Group 201"/>
                <p:cNvGrpSpPr/>
                <p:nvPr/>
              </p:nvGrpSpPr>
              <p:grpSpPr>
                <a:xfrm>
                  <a:off x="5916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34" name="Group 201"/>
                <p:cNvGrpSpPr/>
                <p:nvPr/>
              </p:nvGrpSpPr>
              <p:grpSpPr>
                <a:xfrm>
                  <a:off x="1316736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89" name="Group 201"/>
                <p:cNvGrpSpPr/>
                <p:nvPr/>
              </p:nvGrpSpPr>
              <p:grpSpPr>
                <a:xfrm>
                  <a:off x="3685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0" name="Group 201"/>
                <p:cNvGrpSpPr/>
                <p:nvPr/>
              </p:nvGrpSpPr>
              <p:grpSpPr>
                <a:xfrm>
                  <a:off x="5971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7" name="Group 201"/>
                <p:cNvGrpSpPr/>
                <p:nvPr/>
              </p:nvGrpSpPr>
              <p:grpSpPr>
                <a:xfrm>
                  <a:off x="1371600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98" name="Group 201"/>
                <p:cNvGrpSpPr/>
                <p:nvPr/>
              </p:nvGrpSpPr>
              <p:grpSpPr>
                <a:xfrm>
                  <a:off x="3685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00" name="Group 201"/>
                <p:cNvGrpSpPr/>
                <p:nvPr/>
              </p:nvGrpSpPr>
              <p:grpSpPr>
                <a:xfrm>
                  <a:off x="5971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16" name="Group 201"/>
                <p:cNvGrpSpPr/>
                <p:nvPr/>
              </p:nvGrpSpPr>
              <p:grpSpPr>
                <a:xfrm>
                  <a:off x="1371600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</p:grpSp>
          <p:sp>
            <p:nvSpPr>
              <p:cNvPr id="8" name="TextBox 7"/>
              <p:cNvSpPr txBox="1"/>
              <p:nvPr/>
            </p:nvSpPr>
            <p:spPr>
              <a:xfrm>
                <a:off x="137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76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981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319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667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923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301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9349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2397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578096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9255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18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943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248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553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891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239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495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</p:grpSp>
      </p:grpSp>
      <p:grpSp>
        <p:nvGrpSpPr>
          <p:cNvPr id="117" name="Group 302"/>
          <p:cNvGrpSpPr/>
          <p:nvPr/>
        </p:nvGrpSpPr>
        <p:grpSpPr>
          <a:xfrm>
            <a:off x="3398520" y="2209800"/>
            <a:ext cx="2468880" cy="2343912"/>
            <a:chOff x="3398520" y="2209800"/>
            <a:chExt cx="2468880" cy="2343912"/>
          </a:xfrm>
        </p:grpSpPr>
        <p:sp>
          <p:nvSpPr>
            <p:cNvPr id="130" name="Rectangle 129"/>
            <p:cNvSpPr>
              <a:spLocks noChangeAspect="1"/>
            </p:cNvSpPr>
            <p:nvPr/>
          </p:nvSpPr>
          <p:spPr>
            <a:xfrm>
              <a:off x="3398520" y="2209800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>
              <a:spLocks noChangeAspect="1"/>
            </p:cNvSpPr>
            <p:nvPr/>
          </p:nvSpPr>
          <p:spPr>
            <a:xfrm>
              <a:off x="5684520" y="2209800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>
              <a:spLocks noChangeAspect="1"/>
            </p:cNvSpPr>
            <p:nvPr/>
          </p:nvSpPr>
          <p:spPr>
            <a:xfrm>
              <a:off x="3398520" y="4370832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>
              <a:spLocks noChangeAspect="1"/>
            </p:cNvSpPr>
            <p:nvPr/>
          </p:nvSpPr>
          <p:spPr>
            <a:xfrm>
              <a:off x="5684520" y="4370832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33"/>
          <p:cNvGrpSpPr/>
          <p:nvPr/>
        </p:nvGrpSpPr>
        <p:grpSpPr>
          <a:xfrm>
            <a:off x="1124712" y="152400"/>
            <a:ext cx="7040880" cy="6504432"/>
            <a:chOff x="1124712" y="152400"/>
            <a:chExt cx="7040880" cy="6504432"/>
          </a:xfrm>
        </p:grpSpPr>
        <p:sp>
          <p:nvSpPr>
            <p:cNvPr id="135" name="Rectangle 134"/>
            <p:cNvSpPr/>
            <p:nvPr/>
          </p:nvSpPr>
          <p:spPr>
            <a:xfrm>
              <a:off x="1124712" y="152400"/>
              <a:ext cx="2331720" cy="2151888"/>
            </a:xfrm>
            <a:prstGeom prst="rect">
              <a:avLst/>
            </a:prstGeom>
            <a:noFill/>
            <a:ln w="57150">
              <a:solidFill>
                <a:srgbClr val="00CC00">
                  <a:alpha val="70000"/>
                </a:srgbClr>
              </a:solidFill>
            </a:ln>
            <a:effectLst>
              <a:outerShdw blurRad="1778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456432" y="2304288"/>
              <a:ext cx="2340864" cy="2157984"/>
            </a:xfrm>
            <a:prstGeom prst="rect">
              <a:avLst/>
            </a:prstGeom>
            <a:noFill/>
            <a:ln w="57150">
              <a:solidFill>
                <a:srgbClr val="FFFF00">
                  <a:alpha val="80000"/>
                </a:srgbClr>
              </a:solidFill>
            </a:ln>
            <a:effectLst>
              <a:outerShdw blurRad="177800" algn="ct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88152" y="4471416"/>
              <a:ext cx="2377440" cy="2185416"/>
            </a:xfrm>
            <a:prstGeom prst="rect">
              <a:avLst/>
            </a:prstGeom>
            <a:noFill/>
            <a:ln w="57150">
              <a:solidFill>
                <a:srgbClr val="FF0000">
                  <a:alpha val="70000"/>
                </a:srgbClr>
              </a:solidFill>
            </a:ln>
            <a:effectLst>
              <a:outerShdw blurRad="177800" algn="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3657600" y="30480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Diffusion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-838200" y="-438939"/>
            <a:ext cx="10513695" cy="7601739"/>
            <a:chOff x="-762000" y="-438939"/>
            <a:chExt cx="10513695" cy="7601739"/>
          </a:xfrm>
        </p:grpSpPr>
        <p:sp>
          <p:nvSpPr>
            <p:cNvPr id="141" name="Arc 140"/>
            <p:cNvSpPr/>
            <p:nvPr/>
          </p:nvSpPr>
          <p:spPr>
            <a:xfrm>
              <a:off x="2100072" y="1219200"/>
              <a:ext cx="2467356" cy="2476500"/>
            </a:xfrm>
            <a:prstGeom prst="arc">
              <a:avLst>
                <a:gd name="adj1" fmla="val 16820694"/>
                <a:gd name="adj2" fmla="val 21012694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Arc 141"/>
            <p:cNvSpPr/>
            <p:nvPr/>
          </p:nvSpPr>
          <p:spPr>
            <a:xfrm>
              <a:off x="4459224" y="3417089"/>
              <a:ext cx="2474976" cy="2538559"/>
            </a:xfrm>
            <a:prstGeom prst="arc">
              <a:avLst>
                <a:gd name="adj1" fmla="val 16686878"/>
                <a:gd name="adj2" fmla="val 20973430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Arc 142"/>
            <p:cNvSpPr/>
            <p:nvPr/>
          </p:nvSpPr>
          <p:spPr>
            <a:xfrm>
              <a:off x="-762000" y="381000"/>
              <a:ext cx="8686800" cy="6781800"/>
            </a:xfrm>
            <a:prstGeom prst="arc">
              <a:avLst>
                <a:gd name="adj1" fmla="val 16187129"/>
                <a:gd name="adj2" fmla="val 497713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Arc 143"/>
            <p:cNvSpPr/>
            <p:nvPr/>
          </p:nvSpPr>
          <p:spPr>
            <a:xfrm rot="11135464">
              <a:off x="1217295" y="-438939"/>
              <a:ext cx="8534400" cy="6929029"/>
            </a:xfrm>
            <a:prstGeom prst="arc">
              <a:avLst>
                <a:gd name="adj1" fmla="val 15701779"/>
                <a:gd name="adj2" fmla="val 116187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Arc 144"/>
            <p:cNvSpPr/>
            <p:nvPr/>
          </p:nvSpPr>
          <p:spPr>
            <a:xfrm rot="10800000">
              <a:off x="2243328" y="838200"/>
              <a:ext cx="2535936" cy="2599872"/>
            </a:xfrm>
            <a:prstGeom prst="arc">
              <a:avLst>
                <a:gd name="adj1" fmla="val 16644373"/>
                <a:gd name="adj2" fmla="val 20728674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Arc 145"/>
            <p:cNvSpPr/>
            <p:nvPr/>
          </p:nvSpPr>
          <p:spPr>
            <a:xfrm rot="10800000">
              <a:off x="4629910" y="3141670"/>
              <a:ext cx="2380489" cy="2497130"/>
            </a:xfrm>
            <a:prstGeom prst="arc">
              <a:avLst>
                <a:gd name="adj1" fmla="val 16676078"/>
                <a:gd name="adj2" fmla="val 20724751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3048000" y="1905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334000" y="403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7772400" y="62484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39825"/>
          </a:xfrm>
        </p:spPr>
        <p:txBody>
          <a:bodyPr/>
          <a:lstStyle/>
          <a:p>
            <a:pPr eaLnBrk="1" hangingPunct="1"/>
            <a:r>
              <a:rPr lang="en-US" dirty="0"/>
              <a:t>Religious Behavior Resume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229600" cy="4530725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Nongoers are likely to stay goers. Highest resilience</a:t>
            </a:r>
          </a:p>
          <a:p>
            <a:pPr eaLnBrk="1" hangingPunct="1"/>
            <a:r>
              <a:rPr lang="en-US" dirty="0"/>
              <a:t>Goers rarely become Nongoers, they first become irregulars.</a:t>
            </a:r>
          </a:p>
          <a:p>
            <a:pPr eaLnBrk="1" hangingPunct="1"/>
            <a:r>
              <a:rPr lang="en-US" dirty="0"/>
              <a:t>Nongoers never move back to goers, they become irregulars, for at least awhile</a:t>
            </a:r>
          </a:p>
          <a:p>
            <a:pPr eaLnBrk="1" hangingPunct="1"/>
            <a:r>
              <a:rPr lang="en-US" dirty="0"/>
              <a:t>Goers are the most resilient, but once out, lots happens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39825"/>
          </a:xfrm>
        </p:spPr>
        <p:txBody>
          <a:bodyPr/>
          <a:lstStyle/>
          <a:p>
            <a:pPr eaLnBrk="1" hangingPunct="1"/>
            <a:r>
              <a:rPr lang="en-US" dirty="0"/>
              <a:t>Lifecycle/Generation Resume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30725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Five year difference among cohorts is noticeable only until 21 years of age – evidence for lifecycle effect.</a:t>
            </a:r>
          </a:p>
          <a:p>
            <a:pPr eaLnBrk="1" hangingPunct="1"/>
            <a:r>
              <a:rPr lang="en-US" dirty="0"/>
              <a:t>Categories stabilize at .18(Goers), .27(Irregulars), and .55(Nongoers) – psychological profile of this generation</a:t>
            </a:r>
          </a:p>
          <a:p>
            <a:pPr eaLnBrk="1" hangingPunct="1"/>
            <a:r>
              <a:rPr lang="en-US" dirty="0"/>
              <a:t>System self-regulates: steady ratios and steady  transition rates.</a:t>
            </a:r>
          </a:p>
          <a:p>
            <a:pPr eaLnBrk="1" hangingPunct="1"/>
            <a:endParaRPr lang="en-US" dirty="0"/>
          </a:p>
          <a:p>
            <a:pPr eaLnBrk="1" hangingPunct="1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39825"/>
          </a:xfrm>
        </p:spPr>
        <p:txBody>
          <a:bodyPr/>
          <a:lstStyle/>
          <a:p>
            <a:pPr eaLnBrk="1" hangingPunct="1"/>
            <a:r>
              <a:rPr lang="en-US" dirty="0"/>
              <a:t>EMOSA Resume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30725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Diffusion explains data better</a:t>
            </a:r>
          </a:p>
          <a:p>
            <a:pPr eaLnBrk="1" hangingPunct="1"/>
            <a:r>
              <a:rPr lang="en-US" dirty="0"/>
              <a:t>Constant rate of transitions as a function of originating category</a:t>
            </a:r>
          </a:p>
          <a:p>
            <a:pPr eaLnBrk="1" hangingPunct="1"/>
            <a:r>
              <a:rPr lang="en-US" dirty="0"/>
              <a:t>Originating vs. Originating + Destination</a:t>
            </a:r>
          </a:p>
          <a:p>
            <a:pPr eaLnBrk="1" hangingPunct="1"/>
            <a:r>
              <a:rPr lang="en-US" dirty="0"/>
              <a:t>Decrease in religious involvement has evidence for contagion, while increase is purely diffusive.</a:t>
            </a:r>
          </a:p>
          <a:p>
            <a:pPr eaLnBrk="1" hangingPunct="1"/>
            <a:r>
              <a:rPr lang="en-US" dirty="0"/>
              <a:t>EMOSA creates a digital fossil of the behavior</a:t>
            </a:r>
          </a:p>
          <a:p>
            <a:pPr eaLnBrk="1" hangingPunct="1"/>
            <a:endParaRPr lang="en-US" dirty="0"/>
          </a:p>
          <a:p>
            <a:pPr eaLnBrk="1" hangingPunct="1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 descr="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227" y="0"/>
            <a:ext cx="7741546" cy="6858000"/>
          </a:xfrm>
          <a:prstGeom prst="rect">
            <a:avLst/>
          </a:prstGeom>
        </p:spPr>
      </p:pic>
      <p:grpSp>
        <p:nvGrpSpPr>
          <p:cNvPr id="2" name="Group 17"/>
          <p:cNvGrpSpPr/>
          <p:nvPr/>
        </p:nvGrpSpPr>
        <p:grpSpPr>
          <a:xfrm>
            <a:off x="1824226" y="988367"/>
            <a:ext cx="5376673" cy="4881266"/>
            <a:chOff x="1824226" y="988367"/>
            <a:chExt cx="5376673" cy="4881266"/>
          </a:xfrm>
        </p:grpSpPr>
        <p:sp>
          <p:nvSpPr>
            <p:cNvPr id="19" name="TextBox 18"/>
            <p:cNvSpPr txBox="1"/>
            <p:nvPr/>
          </p:nvSpPr>
          <p:spPr>
            <a:xfrm>
              <a:off x="6515100" y="988367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.03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24227" y="5407968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.00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76700" y="1219199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.42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62699" y="3350567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.30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360164" y="5106664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.12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4226" y="2779067"/>
              <a:ext cx="6857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.29</a:t>
              </a:r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-838200" y="-438939"/>
            <a:ext cx="10513695" cy="7601739"/>
            <a:chOff x="-762000" y="-438939"/>
            <a:chExt cx="10513695" cy="7601739"/>
          </a:xfrm>
        </p:grpSpPr>
        <p:sp>
          <p:nvSpPr>
            <p:cNvPr id="30" name="Arc 29"/>
            <p:cNvSpPr/>
            <p:nvPr/>
          </p:nvSpPr>
          <p:spPr>
            <a:xfrm>
              <a:off x="2100072" y="1219200"/>
              <a:ext cx="2467356" cy="2476500"/>
            </a:xfrm>
            <a:prstGeom prst="arc">
              <a:avLst>
                <a:gd name="adj1" fmla="val 16820694"/>
                <a:gd name="adj2" fmla="val 21012694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/>
            <p:cNvSpPr/>
            <p:nvPr/>
          </p:nvSpPr>
          <p:spPr>
            <a:xfrm>
              <a:off x="4459224" y="3417089"/>
              <a:ext cx="2474976" cy="2538559"/>
            </a:xfrm>
            <a:prstGeom prst="arc">
              <a:avLst>
                <a:gd name="adj1" fmla="val 16686878"/>
                <a:gd name="adj2" fmla="val 20973430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c 31"/>
            <p:cNvSpPr/>
            <p:nvPr/>
          </p:nvSpPr>
          <p:spPr>
            <a:xfrm>
              <a:off x="-762000" y="381000"/>
              <a:ext cx="8686800" cy="6781800"/>
            </a:xfrm>
            <a:prstGeom prst="arc">
              <a:avLst>
                <a:gd name="adj1" fmla="val 16187129"/>
                <a:gd name="adj2" fmla="val 497713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/>
            <p:cNvSpPr/>
            <p:nvPr/>
          </p:nvSpPr>
          <p:spPr>
            <a:xfrm rot="11135464">
              <a:off x="1217295" y="-438939"/>
              <a:ext cx="8534400" cy="6929029"/>
            </a:xfrm>
            <a:prstGeom prst="arc">
              <a:avLst>
                <a:gd name="adj1" fmla="val 15701779"/>
                <a:gd name="adj2" fmla="val 116187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c 33"/>
            <p:cNvSpPr/>
            <p:nvPr/>
          </p:nvSpPr>
          <p:spPr>
            <a:xfrm rot="10800000">
              <a:off x="2243328" y="838200"/>
              <a:ext cx="2535936" cy="2599872"/>
            </a:xfrm>
            <a:prstGeom prst="arc">
              <a:avLst>
                <a:gd name="adj1" fmla="val 16644373"/>
                <a:gd name="adj2" fmla="val 20728674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/>
            <p:cNvSpPr/>
            <p:nvPr/>
          </p:nvSpPr>
          <p:spPr>
            <a:xfrm rot="10800000">
              <a:off x="4629910" y="3141670"/>
              <a:ext cx="2380489" cy="2497130"/>
            </a:xfrm>
            <a:prstGeom prst="arc">
              <a:avLst>
                <a:gd name="adj1" fmla="val 16676078"/>
                <a:gd name="adj2" fmla="val 20724751"/>
              </a:avLst>
            </a:prstGeom>
            <a:ln w="28575">
              <a:solidFill>
                <a:schemeClr val="tx1">
                  <a:alpha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138"/>
          <p:cNvGrpSpPr/>
          <p:nvPr/>
        </p:nvGrpSpPr>
        <p:grpSpPr>
          <a:xfrm>
            <a:off x="685800" y="-76200"/>
            <a:ext cx="8001846" cy="6982599"/>
            <a:chOff x="762000" y="-76200"/>
            <a:chExt cx="8001846" cy="6982599"/>
          </a:xfrm>
        </p:grpSpPr>
        <p:grpSp>
          <p:nvGrpSpPr>
            <p:cNvPr id="5" name="Group 304"/>
            <p:cNvGrpSpPr/>
            <p:nvPr/>
          </p:nvGrpSpPr>
          <p:grpSpPr>
            <a:xfrm>
              <a:off x="762000" y="-2977"/>
              <a:ext cx="8001846" cy="6842249"/>
              <a:chOff x="762000" y="-2977"/>
              <a:chExt cx="8001846" cy="6842249"/>
            </a:xfrm>
          </p:grpSpPr>
          <p:grpSp>
            <p:nvGrpSpPr>
              <p:cNvPr id="6" name="Group 52"/>
              <p:cNvGrpSpPr/>
              <p:nvPr/>
            </p:nvGrpSpPr>
            <p:grpSpPr>
              <a:xfrm>
                <a:off x="762000" y="-2977"/>
                <a:ext cx="534246" cy="6839272"/>
                <a:chOff x="456354" y="-12049"/>
                <a:chExt cx="534246" cy="6839272"/>
              </a:xfrm>
            </p:grpSpPr>
            <p:sp>
              <p:nvSpPr>
                <p:cNvPr id="142" name="TextBox 141"/>
                <p:cNvSpPr txBox="1"/>
                <p:nvPr/>
              </p:nvSpPr>
              <p:spPr>
                <a:xfrm>
                  <a:off x="457200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143" name="TextBox 142"/>
                <p:cNvSpPr txBox="1"/>
                <p:nvPr/>
              </p:nvSpPr>
              <p:spPr>
                <a:xfrm>
                  <a:off x="457200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457200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457200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457200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147" name="TextBox 146"/>
                <p:cNvSpPr txBox="1"/>
                <p:nvPr/>
              </p:nvSpPr>
              <p:spPr>
                <a:xfrm>
                  <a:off x="457200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7" name="Group 59"/>
                <p:cNvGrpSpPr/>
                <p:nvPr/>
              </p:nvGrpSpPr>
              <p:grpSpPr>
                <a:xfrm>
                  <a:off x="456354" y="2548942"/>
                  <a:ext cx="534246" cy="1645035"/>
                  <a:chOff x="410634" y="365760"/>
                  <a:chExt cx="534246" cy="1645035"/>
                </a:xfrm>
              </p:grpSpPr>
              <p:sp>
                <p:nvSpPr>
                  <p:cNvPr id="157" name="TextBox 156"/>
                  <p:cNvSpPr txBox="1"/>
                  <p:nvPr/>
                </p:nvSpPr>
                <p:spPr>
                  <a:xfrm>
                    <a:off x="411480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58" name="TextBox 157"/>
                  <p:cNvSpPr txBox="1"/>
                  <p:nvPr/>
                </p:nvSpPr>
                <p:spPr>
                  <a:xfrm>
                    <a:off x="410634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59" name="TextBox 158"/>
                  <p:cNvSpPr txBox="1"/>
                  <p:nvPr/>
                </p:nvSpPr>
                <p:spPr>
                  <a:xfrm>
                    <a:off x="411480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60" name="TextBox 159"/>
                  <p:cNvSpPr txBox="1"/>
                  <p:nvPr/>
                </p:nvSpPr>
                <p:spPr>
                  <a:xfrm>
                    <a:off x="411480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8" name="Group 60"/>
                <p:cNvGrpSpPr/>
                <p:nvPr/>
              </p:nvGrpSpPr>
              <p:grpSpPr>
                <a:xfrm>
                  <a:off x="456354" y="4328155"/>
                  <a:ext cx="534246" cy="2499068"/>
                  <a:chOff x="470748" y="2141473"/>
                  <a:chExt cx="534246" cy="2499068"/>
                </a:xfrm>
              </p:grpSpPr>
              <p:sp>
                <p:nvSpPr>
                  <p:cNvPr id="150" name="TextBox 149"/>
                  <p:cNvSpPr txBox="1"/>
                  <p:nvPr/>
                </p:nvSpPr>
                <p:spPr>
                  <a:xfrm>
                    <a:off x="471594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9" name="Group 62"/>
                  <p:cNvGrpSpPr/>
                  <p:nvPr/>
                </p:nvGrpSpPr>
                <p:grpSpPr>
                  <a:xfrm>
                    <a:off x="470748" y="2528646"/>
                    <a:ext cx="534246" cy="2111895"/>
                    <a:chOff x="501228" y="379806"/>
                    <a:chExt cx="534246" cy="2111895"/>
                  </a:xfrm>
                </p:grpSpPr>
                <p:sp>
                  <p:nvSpPr>
                    <p:cNvPr id="152" name="TextBox 151"/>
                    <p:cNvSpPr txBox="1"/>
                    <p:nvPr/>
                  </p:nvSpPr>
                  <p:spPr>
                    <a:xfrm>
                      <a:off x="501228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53" name="TextBox 152"/>
                    <p:cNvSpPr txBox="1"/>
                    <p:nvPr/>
                  </p:nvSpPr>
                  <p:spPr>
                    <a:xfrm>
                      <a:off x="502074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54" name="TextBox 153"/>
                    <p:cNvSpPr txBox="1"/>
                    <p:nvPr/>
                  </p:nvSpPr>
                  <p:spPr>
                    <a:xfrm>
                      <a:off x="502074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55" name="TextBox 154"/>
                    <p:cNvSpPr txBox="1"/>
                    <p:nvPr/>
                  </p:nvSpPr>
                  <p:spPr>
                    <a:xfrm>
                      <a:off x="502074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56" name="TextBox 155"/>
                    <p:cNvSpPr txBox="1"/>
                    <p:nvPr/>
                  </p:nvSpPr>
                  <p:spPr>
                    <a:xfrm>
                      <a:off x="502074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  <p:grpSp>
            <p:nvGrpSpPr>
              <p:cNvPr id="10" name="Group 167"/>
              <p:cNvGrpSpPr/>
              <p:nvPr/>
            </p:nvGrpSpPr>
            <p:grpSpPr>
              <a:xfrm>
                <a:off x="8229600" y="0"/>
                <a:ext cx="534246" cy="6839272"/>
                <a:chOff x="609600" y="-12049"/>
                <a:chExt cx="534246" cy="6839272"/>
              </a:xfrm>
            </p:grpSpPr>
            <p:sp>
              <p:nvSpPr>
                <p:cNvPr id="123" name="TextBox 122"/>
                <p:cNvSpPr txBox="1"/>
                <p:nvPr/>
              </p:nvSpPr>
              <p:spPr>
                <a:xfrm>
                  <a:off x="610446" y="-12049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1.0</a:t>
                  </a:r>
                </a:p>
              </p:txBody>
            </p:sp>
            <p:sp>
              <p:nvSpPr>
                <p:cNvPr id="124" name="TextBox 123"/>
                <p:cNvSpPr txBox="1"/>
                <p:nvPr/>
              </p:nvSpPr>
              <p:spPr>
                <a:xfrm>
                  <a:off x="610446" y="3810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0.8</a:t>
                  </a:r>
                </a:p>
              </p:txBody>
            </p:sp>
            <p:sp>
              <p:nvSpPr>
                <p:cNvPr id="125" name="TextBox 124"/>
                <p:cNvSpPr txBox="1"/>
                <p:nvPr/>
              </p:nvSpPr>
              <p:spPr>
                <a:xfrm>
                  <a:off x="610446" y="795528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0.6</a:t>
                  </a:r>
                </a:p>
              </p:txBody>
            </p:sp>
            <p:sp>
              <p:nvSpPr>
                <p:cNvPr id="126" name="TextBox 125"/>
                <p:cNvSpPr txBox="1"/>
                <p:nvPr/>
              </p:nvSpPr>
              <p:spPr>
                <a:xfrm>
                  <a:off x="610446" y="1225296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0.4</a:t>
                  </a:r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610446" y="1673352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0.2</a:t>
                  </a:r>
                </a:p>
              </p:txBody>
            </p:sp>
            <p:sp>
              <p:nvSpPr>
                <p:cNvPr id="128" name="TextBox 127"/>
                <p:cNvSpPr txBox="1"/>
                <p:nvPr/>
              </p:nvSpPr>
              <p:spPr>
                <a:xfrm>
                  <a:off x="610446" y="2133600"/>
                  <a:ext cx="5334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0/1</a:t>
                  </a:r>
                </a:p>
              </p:txBody>
            </p:sp>
            <p:grpSp>
              <p:nvGrpSpPr>
                <p:cNvPr id="11" name="Group 59"/>
                <p:cNvGrpSpPr/>
                <p:nvPr/>
              </p:nvGrpSpPr>
              <p:grpSpPr>
                <a:xfrm>
                  <a:off x="609600" y="2548942"/>
                  <a:ext cx="534246" cy="1645035"/>
                  <a:chOff x="563880" y="365760"/>
                  <a:chExt cx="534246" cy="1645035"/>
                </a:xfrm>
              </p:grpSpPr>
              <p:sp>
                <p:nvSpPr>
                  <p:cNvPr id="138" name="TextBox 137"/>
                  <p:cNvSpPr txBox="1"/>
                  <p:nvPr/>
                </p:nvSpPr>
                <p:spPr>
                  <a:xfrm>
                    <a:off x="564726" y="365760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0.8</a:t>
                    </a:r>
                  </a:p>
                </p:txBody>
              </p:sp>
              <p:sp>
                <p:nvSpPr>
                  <p:cNvPr id="139" name="TextBox 138"/>
                  <p:cNvSpPr txBox="1"/>
                  <p:nvPr/>
                </p:nvSpPr>
                <p:spPr>
                  <a:xfrm>
                    <a:off x="563880" y="79552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0.6</a:t>
                    </a:r>
                  </a:p>
                </p:txBody>
              </p:sp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564726" y="12458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0.4</a:t>
                    </a:r>
                  </a:p>
                </p:txBody>
              </p:sp>
              <p:sp>
                <p:nvSpPr>
                  <p:cNvPr id="141" name="TextBox 140"/>
                  <p:cNvSpPr txBox="1"/>
                  <p:nvPr/>
                </p:nvSpPr>
                <p:spPr>
                  <a:xfrm>
                    <a:off x="564726" y="1703018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0.2</a:t>
                    </a:r>
                  </a:p>
                </p:txBody>
              </p:sp>
            </p:grpSp>
            <p:grpSp>
              <p:nvGrpSpPr>
                <p:cNvPr id="12" name="Group 60"/>
                <p:cNvGrpSpPr/>
                <p:nvPr/>
              </p:nvGrpSpPr>
              <p:grpSpPr>
                <a:xfrm>
                  <a:off x="609600" y="4328155"/>
                  <a:ext cx="534246" cy="2499068"/>
                  <a:chOff x="623994" y="2141473"/>
                  <a:chExt cx="534246" cy="2499068"/>
                </a:xfrm>
              </p:grpSpPr>
              <p:sp>
                <p:nvSpPr>
                  <p:cNvPr id="131" name="TextBox 130"/>
                  <p:cNvSpPr txBox="1"/>
                  <p:nvPr/>
                </p:nvSpPr>
                <p:spPr>
                  <a:xfrm>
                    <a:off x="624840" y="2141473"/>
                    <a:ext cx="5334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0/1</a:t>
                    </a:r>
                  </a:p>
                </p:txBody>
              </p:sp>
              <p:grpSp>
                <p:nvGrpSpPr>
                  <p:cNvPr id="13" name="Group 62"/>
                  <p:cNvGrpSpPr/>
                  <p:nvPr/>
                </p:nvGrpSpPr>
                <p:grpSpPr>
                  <a:xfrm>
                    <a:off x="623994" y="2528646"/>
                    <a:ext cx="534246" cy="2111895"/>
                    <a:chOff x="654474" y="379806"/>
                    <a:chExt cx="534246" cy="2111895"/>
                  </a:xfrm>
                </p:grpSpPr>
                <p:sp>
                  <p:nvSpPr>
                    <p:cNvPr id="133" name="TextBox 132"/>
                    <p:cNvSpPr txBox="1"/>
                    <p:nvPr/>
                  </p:nvSpPr>
                  <p:spPr>
                    <a:xfrm>
                      <a:off x="654474" y="3798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0.8</a:t>
                      </a:r>
                    </a:p>
                  </p:txBody>
                </p:sp>
                <p:sp>
                  <p:nvSpPr>
                    <p:cNvPr id="134" name="TextBox 133"/>
                    <p:cNvSpPr txBox="1"/>
                    <p:nvPr/>
                  </p:nvSpPr>
                  <p:spPr>
                    <a:xfrm>
                      <a:off x="655320" y="837006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0.6</a:t>
                      </a:r>
                    </a:p>
                  </p:txBody>
                </p:sp>
                <p:sp>
                  <p:nvSpPr>
                    <p:cNvPr id="135" name="TextBox 134"/>
                    <p:cNvSpPr txBox="1"/>
                    <p:nvPr/>
                  </p:nvSpPr>
                  <p:spPr>
                    <a:xfrm>
                      <a:off x="655320" y="1291229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0.4</a:t>
                      </a:r>
                    </a:p>
                  </p:txBody>
                </p:sp>
                <p:sp>
                  <p:nvSpPr>
                    <p:cNvPr id="136" name="TextBox 135"/>
                    <p:cNvSpPr txBox="1"/>
                    <p:nvPr/>
                  </p:nvSpPr>
                  <p:spPr>
                    <a:xfrm>
                      <a:off x="655320" y="1760478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0.2</a:t>
                      </a:r>
                    </a:p>
                  </p:txBody>
                </p:sp>
                <p:sp>
                  <p:nvSpPr>
                    <p:cNvPr id="137" name="TextBox 136"/>
                    <p:cNvSpPr txBox="1"/>
                    <p:nvPr/>
                  </p:nvSpPr>
                  <p:spPr>
                    <a:xfrm>
                      <a:off x="655320" y="2183924"/>
                      <a:ext cx="5334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/>
                        <a:t>0.0</a:t>
                      </a:r>
                    </a:p>
                  </p:txBody>
                </p:sp>
              </p:grpSp>
            </p:grpSp>
          </p:grpSp>
        </p:grpSp>
        <p:grpSp>
          <p:nvGrpSpPr>
            <p:cNvPr id="14" name="Group 137"/>
            <p:cNvGrpSpPr/>
            <p:nvPr/>
          </p:nvGrpSpPr>
          <p:grpSpPr>
            <a:xfrm>
              <a:off x="1316736" y="-76200"/>
              <a:ext cx="6739128" cy="6982599"/>
              <a:chOff x="1316736" y="-76200"/>
              <a:chExt cx="6739128" cy="6982599"/>
            </a:xfrm>
          </p:grpSpPr>
          <p:grpSp>
            <p:nvGrpSpPr>
              <p:cNvPr id="15" name="Group 303"/>
              <p:cNvGrpSpPr/>
              <p:nvPr/>
            </p:nvGrpSpPr>
            <p:grpSpPr>
              <a:xfrm>
                <a:off x="1316736" y="-76200"/>
                <a:ext cx="6739128" cy="6982599"/>
                <a:chOff x="1316736" y="-76200"/>
                <a:chExt cx="6739128" cy="6982599"/>
              </a:xfrm>
            </p:grpSpPr>
            <p:grpSp>
              <p:nvGrpSpPr>
                <p:cNvPr id="16" name="Group 201"/>
                <p:cNvGrpSpPr/>
                <p:nvPr/>
              </p:nvGrpSpPr>
              <p:grpSpPr>
                <a:xfrm>
                  <a:off x="3630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115" name="TextBox 11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117" name="TextBox 11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118" name="TextBox 11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119" name="TextBox 11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7" name="Group 201"/>
                <p:cNvGrpSpPr/>
                <p:nvPr/>
              </p:nvGrpSpPr>
              <p:grpSpPr>
                <a:xfrm>
                  <a:off x="5916168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111" name="TextBox 110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112" name="TextBox 111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113" name="TextBox 112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114" name="TextBox 113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18" name="Group 201"/>
                <p:cNvGrpSpPr/>
                <p:nvPr/>
              </p:nvGrpSpPr>
              <p:grpSpPr>
                <a:xfrm>
                  <a:off x="1316736" y="-762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104" name="TextBox 10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25" name="Group 201"/>
                <p:cNvGrpSpPr/>
                <p:nvPr/>
              </p:nvGrpSpPr>
              <p:grpSpPr>
                <a:xfrm>
                  <a:off x="3685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102" name="TextBox 10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26" name="Group 201"/>
                <p:cNvGrpSpPr/>
                <p:nvPr/>
              </p:nvGrpSpPr>
              <p:grpSpPr>
                <a:xfrm>
                  <a:off x="5971032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27" name="Group 201"/>
                <p:cNvGrpSpPr/>
                <p:nvPr/>
              </p:nvGrpSpPr>
              <p:grpSpPr>
                <a:xfrm>
                  <a:off x="1371600" y="4447401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28" name="Group 201"/>
                <p:cNvGrpSpPr/>
                <p:nvPr/>
              </p:nvGrpSpPr>
              <p:grpSpPr>
                <a:xfrm>
                  <a:off x="3685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29" name="Group 201"/>
                <p:cNvGrpSpPr/>
                <p:nvPr/>
              </p:nvGrpSpPr>
              <p:grpSpPr>
                <a:xfrm>
                  <a:off x="5971032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73" name="TextBox 72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  <p:grpSp>
              <p:nvGrpSpPr>
                <p:cNvPr id="36" name="Group 201"/>
                <p:cNvGrpSpPr/>
                <p:nvPr/>
              </p:nvGrpSpPr>
              <p:grpSpPr>
                <a:xfrm>
                  <a:off x="1371600" y="6629400"/>
                  <a:ext cx="2084832" cy="276999"/>
                  <a:chOff x="1197864" y="2481590"/>
                  <a:chExt cx="2084832" cy="276999"/>
                </a:xfrm>
              </p:grpSpPr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11978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‘01</a:t>
                    </a:r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15026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‘03</a:t>
                    </a:r>
                  </a:p>
                </p:txBody>
              </p:sp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18074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‘05</a:t>
                    </a: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2145792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‘07</a:t>
                    </a:r>
                  </a:p>
                </p:txBody>
              </p:sp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2493264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‘09</a:t>
                    </a:r>
                  </a:p>
                </p:txBody>
              </p: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2749296" y="2481590"/>
                    <a:ext cx="5334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  ‘13</a:t>
                    </a:r>
                  </a:p>
                </p:txBody>
              </p:sp>
            </p:grpSp>
          </p:grpSp>
          <p:sp>
            <p:nvSpPr>
              <p:cNvPr id="40" name="TextBox 39"/>
              <p:cNvSpPr txBox="1"/>
              <p:nvPr/>
            </p:nvSpPr>
            <p:spPr>
              <a:xfrm>
                <a:off x="137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676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981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319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667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923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6301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9349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2397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578096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92556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181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9436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‘01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62484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‘03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5532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‘05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6891528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‘07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7239000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‘09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7495032" y="2286000"/>
                <a:ext cx="5334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  ‘13</a:t>
                </a:r>
              </a:p>
            </p:txBody>
          </p:sp>
        </p:grpSp>
      </p:grpSp>
      <p:grpSp>
        <p:nvGrpSpPr>
          <p:cNvPr id="37" name="Group 302"/>
          <p:cNvGrpSpPr/>
          <p:nvPr/>
        </p:nvGrpSpPr>
        <p:grpSpPr>
          <a:xfrm>
            <a:off x="3398520" y="2209800"/>
            <a:ext cx="2468880" cy="2343912"/>
            <a:chOff x="3398520" y="2209800"/>
            <a:chExt cx="2468880" cy="2343912"/>
          </a:xfrm>
        </p:grpSpPr>
        <p:sp>
          <p:nvSpPr>
            <p:cNvPr id="162" name="Rectangle 161"/>
            <p:cNvSpPr>
              <a:spLocks noChangeAspect="1"/>
            </p:cNvSpPr>
            <p:nvPr/>
          </p:nvSpPr>
          <p:spPr>
            <a:xfrm>
              <a:off x="3398520" y="2209800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>
              <a:spLocks noChangeAspect="1"/>
            </p:cNvSpPr>
            <p:nvPr/>
          </p:nvSpPr>
          <p:spPr>
            <a:xfrm>
              <a:off x="5684520" y="2209800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>
              <a:spLocks noChangeAspect="1"/>
            </p:cNvSpPr>
            <p:nvPr/>
          </p:nvSpPr>
          <p:spPr>
            <a:xfrm>
              <a:off x="3398520" y="4370832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>
              <a:spLocks noChangeAspect="1"/>
            </p:cNvSpPr>
            <p:nvPr/>
          </p:nvSpPr>
          <p:spPr>
            <a:xfrm>
              <a:off x="5684520" y="4370832"/>
              <a:ext cx="18288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165"/>
          <p:cNvGrpSpPr/>
          <p:nvPr/>
        </p:nvGrpSpPr>
        <p:grpSpPr>
          <a:xfrm>
            <a:off x="1124712" y="152400"/>
            <a:ext cx="7040880" cy="6504432"/>
            <a:chOff x="1124712" y="152400"/>
            <a:chExt cx="7040880" cy="6504432"/>
          </a:xfrm>
        </p:grpSpPr>
        <p:sp>
          <p:nvSpPr>
            <p:cNvPr id="167" name="Rectangle 166"/>
            <p:cNvSpPr/>
            <p:nvPr/>
          </p:nvSpPr>
          <p:spPr>
            <a:xfrm>
              <a:off x="1124712" y="152400"/>
              <a:ext cx="2331720" cy="2151888"/>
            </a:xfrm>
            <a:prstGeom prst="rect">
              <a:avLst/>
            </a:prstGeom>
            <a:noFill/>
            <a:ln w="57150">
              <a:solidFill>
                <a:srgbClr val="00CC00">
                  <a:alpha val="70000"/>
                </a:srgbClr>
              </a:solidFill>
            </a:ln>
            <a:effectLst>
              <a:outerShdw blurRad="177800" algn="ctr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3456432" y="2304288"/>
              <a:ext cx="2340864" cy="2157984"/>
            </a:xfrm>
            <a:prstGeom prst="rect">
              <a:avLst/>
            </a:prstGeom>
            <a:noFill/>
            <a:ln w="57150">
              <a:solidFill>
                <a:srgbClr val="FFFF00">
                  <a:alpha val="80000"/>
                </a:srgbClr>
              </a:solidFill>
            </a:ln>
            <a:effectLst>
              <a:outerShdw blurRad="177800" algn="ct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5788152" y="4471416"/>
              <a:ext cx="2377440" cy="2185416"/>
            </a:xfrm>
            <a:prstGeom prst="rect">
              <a:avLst/>
            </a:prstGeom>
            <a:noFill/>
            <a:ln w="57150">
              <a:solidFill>
                <a:srgbClr val="FF0000">
                  <a:alpha val="70000"/>
                </a:srgbClr>
              </a:solidFill>
            </a:ln>
            <a:effectLst>
              <a:outerShdw blurRad="177800" algn="r" rotWithShape="0">
                <a:schemeClr val="tx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TextBox 170"/>
          <p:cNvSpPr txBox="1"/>
          <p:nvPr/>
        </p:nvSpPr>
        <p:spPr>
          <a:xfrm>
            <a:off x="3048000" y="19050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5334000" y="4038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7772400" y="62484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3657600" y="30480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Diffusion</a:t>
            </a:r>
          </a:p>
        </p:txBody>
      </p:sp>
    </p:spTree>
    <p:extLst>
      <p:ext uri="{BB962C8B-B14F-4D97-AF65-F5344CB8AC3E}">
        <p14:creationId xmlns:p14="http://schemas.microsoft.com/office/powerpoint/2010/main" val="1276513390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676400"/>
            <a:ext cx="8229600" cy="114300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</TotalTime>
  <Words>6381</Words>
  <Application>Microsoft Office PowerPoint</Application>
  <PresentationFormat>On-screen Show (4:3)</PresentationFormat>
  <Paragraphs>2573</Paragraphs>
  <Slides>95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4" baseType="lpstr">
      <vt:lpstr>Arial</vt:lpstr>
      <vt:lpstr>Calibri</vt:lpstr>
      <vt:lpstr>Cambria Math</vt:lpstr>
      <vt:lpstr>Constantia</vt:lpstr>
      <vt:lpstr>Wingdings</vt:lpstr>
      <vt:lpstr>Wingdings 2</vt:lpstr>
      <vt:lpstr>Office Theme</vt:lpstr>
      <vt:lpstr>Flow</vt:lpstr>
      <vt:lpstr>Chart</vt:lpstr>
      <vt:lpstr>PowerPoint Presentation</vt:lpstr>
      <vt:lpstr>Acknowledgements</vt:lpstr>
      <vt:lpstr>Introduction</vt:lpstr>
      <vt:lpstr>PowerPoint Presentation</vt:lpstr>
      <vt:lpstr>PowerPoint Presentation</vt:lpstr>
      <vt:lpstr>Overview</vt:lpstr>
      <vt:lpstr>A Simple EMOSA Sexuality Model</vt:lpstr>
      <vt:lpstr>PowerPoint Presentation</vt:lpstr>
      <vt:lpstr>Figure 1, Rodgers, Rowe, &amp; Buster, 1998, Developmental Psychology</vt:lpstr>
      <vt:lpstr>Fitting the first EMOSA Model to the ADSEX data from NC &amp; FL</vt:lpstr>
      <vt:lpstr>Important findings</vt:lpstr>
      <vt:lpstr>EMOSA Smoking and Drinking Models</vt:lpstr>
      <vt:lpstr>PowerPoint Presentation</vt:lpstr>
      <vt:lpstr>PowerPoint Presentation</vt:lpstr>
      <vt:lpstr>PowerPoint Presentation</vt:lpstr>
      <vt:lpstr>From Rodgers, Rowe, &amp; Buster (1998)</vt:lpstr>
      <vt:lpstr>From Rodgers &amp; Johnson (2007)</vt:lpstr>
      <vt:lpstr>PowerPoint Presentation</vt:lpstr>
      <vt:lpstr>EMOSA Religious Involvement Model</vt:lpstr>
      <vt:lpstr>Some conclusions</vt:lpstr>
      <vt:lpstr>PowerPoint Presentation</vt:lpstr>
      <vt:lpstr>Religious Involvement Data</vt:lpstr>
      <vt:lpstr>Religious Involvement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so far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Religious Behavior Resume</vt:lpstr>
      <vt:lpstr>Lifecycle/Generation Resume</vt:lpstr>
      <vt:lpstr>EMOSA Resume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Mind</dc:creator>
  <cp:lastModifiedBy>Andriy Koval</cp:lastModifiedBy>
  <cp:revision>76</cp:revision>
  <dcterms:created xsi:type="dcterms:W3CDTF">2011-03-04T07:19:33Z</dcterms:created>
  <dcterms:modified xsi:type="dcterms:W3CDTF">2021-01-20T16:59:57Z</dcterms:modified>
</cp:coreProperties>
</file>